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60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6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59.xml" ContentType="application/vnd.openxmlformats-officedocument.presentationml.tags+xml"/>
  <Override PartName="/ppt/tags/tag58.xml" ContentType="application/vnd.openxmlformats-officedocument.presentationml.tags+xml"/>
  <Override PartName="/ppt/tags/tag57.xml" ContentType="application/vnd.openxmlformats-officedocument.presentationml.tags+xml"/>
  <Override PartName="/ppt/tags/tag56.xml" ContentType="application/vnd.openxmlformats-officedocument.presentationml.tags+xml"/>
  <Override PartName="/ppt/tags/tag55.xml" ContentType="application/vnd.openxmlformats-officedocument.presentationml.tags+xml"/>
  <Override PartName="/ppt/tags/tag54.xml" ContentType="application/vnd.openxmlformats-officedocument.presentationml.tags+xml"/>
  <Override PartName="/ppt/tags/tag53.xml" ContentType="application/vnd.openxmlformats-officedocument.presentationml.tags+xml"/>
  <Override PartName="/ppt/tags/tag52.xml" ContentType="application/vnd.openxmlformats-officedocument.presentationml.tags+xml"/>
  <Override PartName="/ppt/tags/tag51.xml" ContentType="application/vnd.openxmlformats-officedocument.presentationml.tags+xml"/>
  <Override PartName="/ppt/tags/tag50.xml" ContentType="application/vnd.openxmlformats-officedocument.presentationml.tags+xml"/>
  <Override PartName="/ppt/tags/tag61.xml" ContentType="application/vnd.openxmlformats-officedocument.presentationml.tags+xml"/>
  <Override PartName="/ppt/tags/tag49.xml" ContentType="application/vnd.openxmlformats-officedocument.presentationml.tags+xml"/>
  <Override PartName="/ppt/tags/tag48.xml" ContentType="application/vnd.openxmlformats-officedocument.presentationml.tags+xml"/>
  <Override PartName="/ppt/tags/tag47.xml" ContentType="application/vnd.openxmlformats-officedocument.presentationml.tags+xml"/>
  <Override PartName="/ppt/tags/tag46.xml" ContentType="application/vnd.openxmlformats-officedocument.presentationml.tags+xml"/>
  <Override PartName="/ppt/tags/tag45.xml" ContentType="application/vnd.openxmlformats-officedocument.presentationml.tags+xml"/>
  <Override PartName="/ppt/tags/tag44.xml" ContentType="application/vnd.openxmlformats-officedocument.presentationml.tags+xml"/>
  <Override PartName="/ppt/tags/tag43.xml" ContentType="application/vnd.openxmlformats-officedocument.presentationml.tags+xml"/>
  <Override PartName="/ppt/tags/tag42.xml" ContentType="application/vnd.openxmlformats-officedocument.presentationml.tags+xml"/>
  <Override PartName="/ppt/tags/tag41.xml" ContentType="application/vnd.openxmlformats-officedocument.presentationml.tags+xml"/>
  <Override PartName="/ppt/tags/tag40.xml" ContentType="application/vnd.openxmlformats-officedocument.presentationml.tags+xml"/>
  <Override PartName="/ppt/tags/tag39.xml" ContentType="application/vnd.openxmlformats-officedocument.presentationml.tags+xml"/>
  <Override PartName="/ppt/tags/tag38.xml" ContentType="application/vnd.openxmlformats-officedocument.presentationml.tags+xml"/>
  <Override PartName="/ppt/tags/tag37.xml" ContentType="application/vnd.openxmlformats-officedocument.presentationml.tags+xml"/>
  <Override PartName="/ppt/tags/tag36.xml" ContentType="application/vnd.openxmlformats-officedocument.presentationml.tags+xml"/>
  <Override PartName="/ppt/tags/tag35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34.xml" ContentType="application/vnd.openxmlformats-officedocument.presentationml.tags+xml"/>
  <Override PartName="/ppt/tags/tag33.xml" ContentType="application/vnd.openxmlformats-officedocument.presentationml.tags+xml"/>
  <Override PartName="/ppt/tags/tag32.xml" ContentType="application/vnd.openxmlformats-officedocument.presentationml.tags+xml"/>
  <Override PartName="/ppt/tags/tag31.xml" ContentType="application/vnd.openxmlformats-officedocument.presentationml.tags+xml"/>
  <Override PartName="/ppt/tags/tag30.xml" ContentType="application/vnd.openxmlformats-officedocument.presentationml.tags+xml"/>
  <Override PartName="/ppt/tags/tag29.xml" ContentType="application/vnd.openxmlformats-officedocument.presentationml.tags+xml"/>
  <Override PartName="/ppt/tags/tag28.xml" ContentType="application/vnd.openxmlformats-officedocument.presentationml.tags+xml"/>
  <Override PartName="/ppt/tags/tag27.xml" ContentType="application/vnd.openxmlformats-officedocument.presentationml.tags+xml"/>
  <Override PartName="/ppt/tags/tag26.xml" ContentType="application/vnd.openxmlformats-officedocument.presentationml.tags+xml"/>
  <Override PartName="/ppt/tags/tag25.xml" ContentType="application/vnd.openxmlformats-officedocument.presentationml.tags+xml"/>
  <Override PartName="/ppt/tags/tag24.xml" ContentType="application/vnd.openxmlformats-officedocument.presentationml.tags+xml"/>
  <Override PartName="/ppt/tags/tag23.xml" ContentType="application/vnd.openxmlformats-officedocument.presentationml.tags+xml"/>
  <Override PartName="/ppt/tags/tag121.xml" ContentType="application/vnd.openxmlformats-officedocument.presentationml.tag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761" r:id="rId2"/>
  </p:sldMasterIdLst>
  <p:notesMasterIdLst>
    <p:notesMasterId r:id="rId26"/>
  </p:notesMasterIdLst>
  <p:handoutMasterIdLst>
    <p:handoutMasterId r:id="rId27"/>
  </p:handoutMasterIdLst>
  <p:sldIdLst>
    <p:sldId id="256" r:id="rId3"/>
    <p:sldId id="310" r:id="rId4"/>
    <p:sldId id="312" r:id="rId5"/>
    <p:sldId id="316" r:id="rId6"/>
    <p:sldId id="301" r:id="rId7"/>
    <p:sldId id="302" r:id="rId8"/>
    <p:sldId id="320" r:id="rId9"/>
    <p:sldId id="322" r:id="rId10"/>
    <p:sldId id="300" r:id="rId11"/>
    <p:sldId id="303" r:id="rId12"/>
    <p:sldId id="304" r:id="rId13"/>
    <p:sldId id="305" r:id="rId14"/>
    <p:sldId id="306" r:id="rId15"/>
    <p:sldId id="321" r:id="rId16"/>
    <p:sldId id="308" r:id="rId17"/>
    <p:sldId id="309" r:id="rId18"/>
    <p:sldId id="317" r:id="rId19"/>
    <p:sldId id="318" r:id="rId20"/>
    <p:sldId id="313" r:id="rId21"/>
    <p:sldId id="314" r:id="rId22"/>
    <p:sldId id="315" r:id="rId23"/>
    <p:sldId id="272" r:id="rId24"/>
    <p:sldId id="273" r:id="rId25"/>
  </p:sldIdLst>
  <p:sldSz cx="10693400" cy="7561263"/>
  <p:notesSz cx="6794500" cy="9931400"/>
  <p:embeddedFontLst>
    <p:embeddedFont>
      <p:font typeface="Ascender Serif Medium" panose="020B0604020202020204" charset="0"/>
      <p:bold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custDataLst>
    <p:tags r:id="rId3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84122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68244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752365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336486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920608" algn="l" defTabSz="1168244" rtl="0" eaLnBrk="1" latinLnBrk="0" hangingPunct="1"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3504730" algn="l" defTabSz="1168244" rtl="0" eaLnBrk="1" latinLnBrk="0" hangingPunct="1"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4088851" algn="l" defTabSz="1168244" rtl="0" eaLnBrk="1" latinLnBrk="0" hangingPunct="1"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4672973" algn="l" defTabSz="1168244" rtl="0" eaLnBrk="1" latinLnBrk="0" hangingPunct="1"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831E"/>
    <a:srgbClr val="B3401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86" autoAdjust="0"/>
    <p:restoredTop sz="94680" autoAdjust="0"/>
  </p:normalViewPr>
  <p:slideViewPr>
    <p:cSldViewPr>
      <p:cViewPr varScale="1">
        <p:scale>
          <a:sx n="98" d="100"/>
          <a:sy n="98" d="100"/>
        </p:scale>
        <p:origin x="1824" y="90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5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665F39EB-4A6E-4C9E-9BE0-D6E444FC8FD0}" type="datetimeFigureOut">
              <a:rPr lang="de-CH" smtClean="0"/>
              <a:t>12.03.2020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90130D2-CF3B-4A25-99E6-C861C4375941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82847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CH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3588" y="744538"/>
            <a:ext cx="526732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Click </a:t>
            </a:r>
            <a:r>
              <a:rPr lang="de-CH" noProof="0" dirty="0" err="1"/>
              <a:t>to</a:t>
            </a:r>
            <a:r>
              <a:rPr lang="de-CH" noProof="0" dirty="0"/>
              <a:t> </a:t>
            </a:r>
            <a:r>
              <a:rPr lang="de-CH" noProof="0" dirty="0" err="1"/>
              <a:t>edit</a:t>
            </a:r>
            <a:r>
              <a:rPr lang="de-CH" noProof="0" dirty="0"/>
              <a:t> Master </a:t>
            </a:r>
            <a:r>
              <a:rPr lang="de-CH" noProof="0" dirty="0" err="1"/>
              <a:t>text</a:t>
            </a:r>
            <a:r>
              <a:rPr lang="de-CH" noProof="0" dirty="0"/>
              <a:t> </a:t>
            </a:r>
            <a:r>
              <a:rPr lang="de-CH" noProof="0" dirty="0" err="1"/>
              <a:t>styles</a:t>
            </a:r>
            <a:endParaRPr lang="de-CH" noProof="0" dirty="0"/>
          </a:p>
          <a:p>
            <a:pPr lvl="1"/>
            <a:r>
              <a:rPr lang="de-CH" noProof="0" dirty="0"/>
              <a:t>Second </a:t>
            </a:r>
            <a:r>
              <a:rPr lang="de-CH" noProof="0" dirty="0" err="1"/>
              <a:t>level</a:t>
            </a:r>
            <a:endParaRPr lang="de-CH" noProof="0" dirty="0"/>
          </a:p>
          <a:p>
            <a:pPr lvl="2"/>
            <a:r>
              <a:rPr lang="de-CH" noProof="0" dirty="0"/>
              <a:t>Third </a:t>
            </a:r>
            <a:r>
              <a:rPr lang="de-CH" noProof="0" dirty="0" err="1"/>
              <a:t>level</a:t>
            </a:r>
            <a:endParaRPr lang="de-CH" noProof="0" dirty="0"/>
          </a:p>
          <a:p>
            <a:pPr lvl="3"/>
            <a:r>
              <a:rPr lang="de-CH" noProof="0" dirty="0" err="1"/>
              <a:t>Fourth</a:t>
            </a:r>
            <a:r>
              <a:rPr lang="de-CH" noProof="0" dirty="0"/>
              <a:t> </a:t>
            </a:r>
            <a:r>
              <a:rPr lang="de-CH" noProof="0" dirty="0" err="1"/>
              <a:t>level</a:t>
            </a:r>
            <a:endParaRPr lang="de-CH" noProof="0" dirty="0"/>
          </a:p>
          <a:p>
            <a:pPr lvl="4"/>
            <a:r>
              <a:rPr lang="de-CH" noProof="0" dirty="0" err="1"/>
              <a:t>Fifth</a:t>
            </a:r>
            <a:r>
              <a:rPr lang="de-CH" noProof="0" dirty="0"/>
              <a:t> </a:t>
            </a:r>
            <a:r>
              <a:rPr lang="de-CH" noProof="0" dirty="0" err="1"/>
              <a:t>level</a:t>
            </a:r>
            <a:endParaRPr lang="de-CH" noProof="0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E81E61-25D6-4F3C-B8B6-7C5023500A18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422146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84122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68244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752365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336486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920608" algn="l" defTabSz="11682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504730" algn="l" defTabSz="11682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88851" algn="l" defTabSz="11682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72973" algn="l" defTabSz="11682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3.emf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1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4.emf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4.emf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7.xml"/><Relationship Id="rId4" Type="http://schemas.openxmlformats.org/officeDocument/2006/relationships/tags" Target="../tags/tag36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4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image" Target="../media/image6.emf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fro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091FC48-EC04-4679-A04B-969A783ECB01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10693400" cy="12349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0000" y="1836000"/>
            <a:ext cx="9684000" cy="1800000"/>
          </a:xfrm>
        </p:spPr>
        <p:txBody>
          <a:bodyPr anchor="t" anchorCtr="0"/>
          <a:lstStyle>
            <a:lvl1pPr>
              <a:lnSpc>
                <a:spcPts val="6800"/>
              </a:lnSpc>
              <a:defRPr sz="68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720724" y="3960000"/>
            <a:ext cx="9684000" cy="219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>
                <a:solidFill>
                  <a:schemeClr val="tx2"/>
                </a:solidFill>
              </a:defRPr>
            </a:lvl2pPr>
            <a:lvl3pPr marL="914400" indent="0">
              <a:buNone/>
              <a:defRPr>
                <a:solidFill>
                  <a:schemeClr val="tx2"/>
                </a:solidFill>
              </a:defRPr>
            </a:lvl3pPr>
            <a:lvl4pPr marL="1371600" indent="0">
              <a:buNone/>
              <a:defRPr>
                <a:solidFill>
                  <a:schemeClr val="tx2"/>
                </a:solidFill>
              </a:defRPr>
            </a:lvl4pPr>
            <a:lvl5pPr marL="1828800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3884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A376E7D-9BEC-4CE7-9225-7ED7C32E9040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10693400" cy="1234956"/>
          </a:xfrm>
          <a:prstGeom prst="rect">
            <a:avLst/>
          </a:prstGeom>
        </p:spPr>
      </p:pic>
      <p:sp>
        <p:nvSpPr>
          <p:cNvPr id="7" name="Titelplatzhalter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>
            <a:lvl1pPr algn="l" defTabSz="99569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Ascender Serif Medium" pitchFamily="18" charset="0"/>
                <a:ea typeface="+mj-ea"/>
                <a:cs typeface="+mj-cs"/>
              </a:defRPr>
            </a:lvl1pPr>
          </a:lstStyle>
          <a:p>
            <a:r>
              <a:rPr lang="de-DE"/>
              <a:t>Willkommen</a:t>
            </a:r>
            <a:endParaRPr lang="de-CH" dirty="0"/>
          </a:p>
        </p:txBody>
      </p:sp>
      <p:pic>
        <p:nvPicPr>
          <p:cNvPr id="9" name="Inhaltsplatzhalt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00" y="2633406"/>
            <a:ext cx="2718822" cy="1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331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020EDA8-3433-4157-A04B-5BC2F530D1F4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10693400" cy="1234956"/>
          </a:xfrm>
          <a:prstGeom prst="rect">
            <a:avLst/>
          </a:prstGeom>
        </p:spPr>
      </p:pic>
      <p:sp>
        <p:nvSpPr>
          <p:cNvPr id="7" name="Titelplatzhalter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>
            <a:lvl1pPr algn="l" defTabSz="99569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Ascender Serif Medium" pitchFamily="18" charset="0"/>
                <a:ea typeface="+mj-ea"/>
                <a:cs typeface="+mj-cs"/>
              </a:defRPr>
            </a:lvl1pPr>
          </a:lstStyle>
          <a:p>
            <a:r>
              <a:rPr lang="de-DE"/>
              <a:t>Danke für Ihre Aufmerksamkeit</a:t>
            </a:r>
            <a:endParaRPr lang="de-CH" dirty="0"/>
          </a:p>
        </p:txBody>
      </p:sp>
      <p:pic>
        <p:nvPicPr>
          <p:cNvPr id="8" name="Inhaltsplatzhalt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00" y="2633406"/>
            <a:ext cx="2718822" cy="1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57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smi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" y="0"/>
            <a:ext cx="10684395" cy="7559999"/>
          </a:xfrm>
          <a:prstGeom prst="rect">
            <a:avLst/>
          </a:prstGeom>
        </p:spPr>
      </p:pic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2CDD3E3-BA51-49E5-BF7C-C3BCA36C77EA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10693400" cy="123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04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front page illustr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7C672AF-7DA3-4265-A87D-5A55679EFB5B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10693400" cy="12349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0000" y="1836000"/>
            <a:ext cx="4824000" cy="1800000"/>
          </a:xfrm>
        </p:spPr>
        <p:txBody>
          <a:bodyPr anchor="t" anchorCtr="0"/>
          <a:lstStyle>
            <a:lvl1pPr>
              <a:lnSpc>
                <a:spcPts val="4600"/>
              </a:lnSpc>
              <a:defRPr sz="48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720724" y="3960000"/>
            <a:ext cx="4824000" cy="219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>
                <a:solidFill>
                  <a:schemeClr val="tx2"/>
                </a:solidFill>
              </a:defRPr>
            </a:lvl2pPr>
            <a:lvl3pPr marL="914400" indent="0">
              <a:buNone/>
              <a:defRPr>
                <a:solidFill>
                  <a:schemeClr val="tx2"/>
                </a:solidFill>
              </a:defRPr>
            </a:lvl3pPr>
            <a:lvl4pPr marL="1371600" indent="0">
              <a:buNone/>
              <a:defRPr>
                <a:solidFill>
                  <a:schemeClr val="tx2"/>
                </a:solidFill>
              </a:defRPr>
            </a:lvl4pPr>
            <a:lvl5pPr marL="1828800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1"/>
            <p:custDataLst>
              <p:tags r:id="rId4"/>
            </p:custDataLst>
          </p:nvPr>
        </p:nvSpPr>
        <p:spPr>
          <a:xfrm>
            <a:off x="5544000" y="1836738"/>
            <a:ext cx="4824413" cy="446405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52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front pag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2B39366-54C5-47AD-8C89-78EB14B6AF57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10693400" cy="12349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0000" y="1836000"/>
            <a:ext cx="9684000" cy="1800000"/>
          </a:xfrm>
        </p:spPr>
        <p:txBody>
          <a:bodyPr anchor="t" anchorCtr="0"/>
          <a:lstStyle>
            <a:lvl1pPr>
              <a:lnSpc>
                <a:spcPts val="6800"/>
              </a:lnSpc>
              <a:defRPr sz="6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720724" y="3960000"/>
            <a:ext cx="9684000" cy="219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600">
                <a:solidFill>
                  <a:schemeClr val="bg2"/>
                </a:solidFill>
              </a:defRPr>
            </a:lvl1pPr>
            <a:lvl2pPr marL="457200" indent="0">
              <a:buNone/>
              <a:defRPr>
                <a:solidFill>
                  <a:schemeClr val="bg2"/>
                </a:solidFill>
              </a:defRPr>
            </a:lvl2pPr>
            <a:lvl3pPr marL="914400" indent="0">
              <a:buNone/>
              <a:defRPr>
                <a:solidFill>
                  <a:schemeClr val="bg2"/>
                </a:solidFill>
              </a:defRPr>
            </a:lvl3pPr>
            <a:lvl4pPr marL="1371600" indent="0">
              <a:buNone/>
              <a:defRPr>
                <a:solidFill>
                  <a:schemeClr val="bg2"/>
                </a:solidFill>
              </a:defRPr>
            </a:lvl4pPr>
            <a:lvl5pPr marL="1828800" indent="0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5539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442B0E1-5B40-4885-96FB-CFF987032050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10693400" cy="693475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CH" sz="1400" dirty="0">
              <a:latin typeface="+mn-lt"/>
            </a:endParaRPr>
          </a:p>
        </p:txBody>
      </p:sp>
      <p:sp>
        <p:nvSpPr>
          <p:cNvPr id="9" name="Textplatzhalt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20000" y="1836000"/>
            <a:ext cx="9684000" cy="4824000"/>
          </a:xfrm>
          <a:prstGeom prst="rect">
            <a:avLst/>
          </a:prstGeom>
        </p:spPr>
        <p:txBody>
          <a:bodyPr vert="horz" lIns="72000" tIns="0" rIns="72000" bIns="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5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12.3.2020</a:t>
            </a:r>
            <a:endParaRPr lang="de-CH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103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95950FE-F79E-4E21-A788-C489068DDDFC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10693400" cy="693475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CH" sz="1400" dirty="0">
              <a:latin typeface="+mn-lt"/>
            </a:endParaRPr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12.3.2020</a:t>
            </a:r>
            <a:endParaRPr lang="de-CH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5035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F8A0EA0-88BD-4930-BDCB-C440646FE4F3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10693400" cy="693475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CH" sz="1400" dirty="0">
              <a:latin typeface="+mn-lt"/>
            </a:endParaRPr>
          </a:p>
        </p:txBody>
      </p:sp>
      <p:sp>
        <p:nvSpPr>
          <p:cNvPr id="9" name="Textplatzhalt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20000" y="1836000"/>
            <a:ext cx="4824000" cy="4824000"/>
          </a:xfrm>
          <a:prstGeom prst="rect">
            <a:avLst/>
          </a:prstGeom>
        </p:spPr>
        <p:txBody>
          <a:bodyPr vert="horz" lIns="72000" tIns="0" rIns="72000" bIns="0" rtlCol="0">
            <a:normAutofit/>
          </a:bodyPr>
          <a:lstStyle>
            <a:lvl1pPr>
              <a:spcAft>
                <a:spcPts val="1400"/>
              </a:spcAft>
              <a:defRPr sz="2600"/>
            </a:lvl1pPr>
            <a:lvl2pPr>
              <a:spcAft>
                <a:spcPts val="1000"/>
              </a:spcAft>
              <a:defRPr sz="15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5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12.3.2020</a:t>
            </a:r>
            <a:endParaRPr lang="de-CH" sz="1400" dirty="0">
              <a:latin typeface="+mn-l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  <p:custDataLst>
              <p:tags r:id="rId7"/>
            </p:custDataLst>
          </p:nvPr>
        </p:nvSpPr>
        <p:spPr>
          <a:xfrm>
            <a:off x="5580000" y="1836738"/>
            <a:ext cx="4824000" cy="4824412"/>
          </a:xfrm>
        </p:spPr>
        <p:txBody>
          <a:bodyPr/>
          <a:lstStyle>
            <a:lvl1pPr>
              <a:spcAft>
                <a:spcPts val="1400"/>
              </a:spcAft>
              <a:defRPr sz="2600"/>
            </a:lvl1pPr>
            <a:lvl2pPr>
              <a:spcAft>
                <a:spcPts val="1000"/>
              </a:spcAft>
              <a:defRPr sz="15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06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itle and content mini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06008F0-AFA6-4BDA-9894-85B89234FA20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10693400" cy="693475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CH" sz="1400" dirty="0">
              <a:latin typeface="+mn-lt"/>
            </a:endParaRPr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12.3.2020</a:t>
            </a:r>
            <a:endParaRPr lang="de-CH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2419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chap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094434A-22BE-4EC8-9AF9-2C79108B8BAC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10693400" cy="693475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CH" sz="1400" dirty="0">
              <a:latin typeface="+mn-lt"/>
            </a:endParaRPr>
          </a:p>
        </p:txBody>
      </p:sp>
      <p:sp>
        <p:nvSpPr>
          <p:cNvPr id="9" name="Textplatzhalt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20000" y="1836000"/>
            <a:ext cx="9684000" cy="4824000"/>
          </a:xfrm>
          <a:prstGeom prst="rect">
            <a:avLst/>
          </a:prstGeom>
        </p:spPr>
        <p:txBody>
          <a:bodyPr vert="horz" lIns="72000" tIns="0" rIns="72000" bIns="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marL="457200">
              <a:spcAft>
                <a:spcPts val="1000"/>
              </a:spcAft>
              <a:defRPr sz="3200">
                <a:solidFill>
                  <a:schemeClr val="tx1"/>
                </a:solidFill>
              </a:defRPr>
            </a:lvl2pPr>
            <a:lvl3pPr marL="914400" indent="-457200">
              <a:spcAft>
                <a:spcPts val="1000"/>
              </a:spcAft>
              <a:defRPr sz="2600">
                <a:solidFill>
                  <a:schemeClr val="bg1"/>
                </a:solidFill>
              </a:defRPr>
            </a:lvl3pPr>
            <a:lvl4pPr marL="914400" indent="-457200">
              <a:spcAft>
                <a:spcPts val="1000"/>
              </a:spcAft>
              <a:defRPr sz="2600">
                <a:solidFill>
                  <a:schemeClr val="tx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 marL="2489225" indent="0">
              <a:buFont typeface="Symbol" pitchFamily="18" charset="2"/>
              <a:buNone/>
              <a:defRPr/>
            </a:lvl6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5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12.3.2020</a:t>
            </a:r>
            <a:endParaRPr lang="de-CH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738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section head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7507F81-F5A0-453D-BAA6-B6AC1D027F4F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10693400" cy="12349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0000" y="1836000"/>
            <a:ext cx="9684000" cy="1800000"/>
          </a:xfrm>
        </p:spPr>
        <p:txBody>
          <a:bodyPr anchor="t" anchorCtr="0"/>
          <a:lstStyle>
            <a:lvl1pPr>
              <a:lnSpc>
                <a:spcPts val="6800"/>
              </a:lnSpc>
              <a:defRPr sz="68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720724" y="3960000"/>
            <a:ext cx="9684000" cy="219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01628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ustomXml" Target="../../customXml/item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720000" y="1836000"/>
            <a:ext cx="9684000" cy="4824000"/>
          </a:xfrm>
          <a:prstGeom prst="rect">
            <a:avLst/>
          </a:prstGeom>
        </p:spPr>
        <p:txBody>
          <a:bodyPr vert="horz" lIns="72000" tIns="0" rIns="7200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‹Nr.›</a:t>
            </a:fld>
            <a:endParaRPr lang="de-CH" dirty="0"/>
          </a:p>
        </p:txBody>
      </p:sp>
    </p:spTree>
    <p:custDataLst>
      <p:custData r:id="rId14"/>
    </p:custDataLst>
    <p:extLst>
      <p:ext uri="{BB962C8B-B14F-4D97-AF65-F5344CB8AC3E}">
        <p14:creationId xmlns:p14="http://schemas.microsoft.com/office/powerpoint/2010/main" val="129139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62" r:id="rId1"/>
    <p:sldLayoutId id="2147484763" r:id="rId2"/>
    <p:sldLayoutId id="2147484764" r:id="rId3"/>
    <p:sldLayoutId id="2147484765" r:id="rId4"/>
    <p:sldLayoutId id="2147484766" r:id="rId5"/>
    <p:sldLayoutId id="2147484767" r:id="rId6"/>
    <p:sldLayoutId id="2147484768" r:id="rId7"/>
    <p:sldLayoutId id="2147484769" r:id="rId8"/>
    <p:sldLayoutId id="2147484770" r:id="rId9"/>
    <p:sldLayoutId id="2147484771" r:id="rId10"/>
    <p:sldLayoutId id="2147484772" r:id="rId11"/>
    <p:sldLayoutId id="2147484773" r:id="rId12"/>
  </p:sldLayoutIdLst>
  <p:hf hdr="0" ftr="0"/>
  <p:txStyles>
    <p:titleStyle>
      <a:lvl1pPr algn="l" defTabSz="995690" rtl="0" eaLnBrk="1" latinLnBrk="0" hangingPunct="1">
        <a:lnSpc>
          <a:spcPts val="4200"/>
        </a:lnSpc>
        <a:spcBef>
          <a:spcPct val="0"/>
        </a:spcBef>
        <a:buNone/>
        <a:defRPr sz="4200" kern="1200">
          <a:solidFill>
            <a:schemeClr val="tx1"/>
          </a:solidFill>
          <a:latin typeface="Ascender Serif Medium" pitchFamily="18" charset="0"/>
          <a:ea typeface="+mj-ea"/>
          <a:cs typeface="+mj-cs"/>
        </a:defRPr>
      </a:lvl1pPr>
    </p:titleStyle>
    <p:bodyStyle>
      <a:lvl1pPr marL="457200" indent="-457200" algn="l" defTabSz="99569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Calibri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95690" rtl="0" eaLnBrk="1" latinLnBrk="0" hangingPunct="1">
        <a:lnSpc>
          <a:spcPct val="100000"/>
        </a:lnSpc>
        <a:spcBef>
          <a:spcPts val="0"/>
        </a:spcBef>
        <a:spcAft>
          <a:spcPts val="1400"/>
        </a:spcAft>
        <a:buFont typeface="Calibri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defTabSz="99569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Calibri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9569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Calibri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9569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Calibri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0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0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5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6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6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7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8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0000" y="1835999"/>
            <a:ext cx="9684000" cy="2304672"/>
          </a:xfrm>
        </p:spPr>
        <p:txBody>
          <a:bodyPr/>
          <a:lstStyle/>
          <a:p>
            <a:pPr>
              <a:lnSpc>
                <a:spcPct val="100000"/>
              </a:lnSpc>
            </a:pPr>
            <a:br>
              <a:rPr lang="de-CH" sz="2400" dirty="0"/>
            </a:br>
            <a:r>
              <a:rPr lang="de-CH" sz="3200" dirty="0"/>
              <a:t>Veranstaltungsverbote: Vertragsrechtliche Aspekte</a:t>
            </a:r>
            <a:br>
              <a:rPr lang="de-CH" sz="2800" dirty="0"/>
            </a:br>
            <a:r>
              <a:rPr lang="de-CH" sz="2800" dirty="0"/>
              <a:t>Markus Vischer</a:t>
            </a:r>
            <a:endParaRPr lang="de-CH" sz="24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endParaRPr lang="de-CH" dirty="0"/>
          </a:p>
          <a:p>
            <a:r>
              <a:rPr lang="de-CH" dirty="0" err="1"/>
              <a:t>webinar@weblaw</a:t>
            </a:r>
            <a:r>
              <a:rPr lang="de-CH" dirty="0"/>
              <a:t>: Coronavirus: Praxisfragen aus rechtlicher Sicht</a:t>
            </a:r>
          </a:p>
          <a:p>
            <a:r>
              <a:rPr lang="de-CH" dirty="0"/>
              <a:t>12. März 2020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9247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Nachträgliche objektive und, nach </a:t>
            </a:r>
            <a:r>
              <a:rPr lang="de-CH" dirty="0" err="1"/>
              <a:t>h.L</a:t>
            </a:r>
            <a:r>
              <a:rPr lang="de-CH" dirty="0"/>
              <a:t>., subjektive unverschuldete Unmöglichkeit: OR 119: 1. Schuldner wird frei; 2. [bei zweiseitigen Verträgen: Gegenseite wird frei]; theoretisches Bsp. [Ausblendung von OR 185 I]: Bild verbrennt vor Lieferung: Verkäufer wird frei [muss Bild nicht mehr liefern], Käufer wird frei [muss Kaufpreis nicht mehr zahlen bzw. kann bereits gezahlten Kaufpreis zurückverlangen] (= nachträgliche tatsächliche Unmöglichkeit)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Rechtsfolgen 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10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4638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Leistungsgefahr: Gefahr (Risiko), Leistung nicht zu erhalten, im Bsp.: Leistungsgefahr bei Käufer [er kriegt Leistung (Bild) nicht]</a:t>
            </a:r>
          </a:p>
          <a:p>
            <a:r>
              <a:rPr lang="de-CH" dirty="0"/>
              <a:t>Preisgefahr (Gegenleistungsgefahr): Gefahr (Risiko), Geld nicht zu erhalten, im Bsp.: Preisgefahr bei Verkäufer [er kriegt Geld nicht]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Rechtsfolgen III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11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8260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OR 119 wird durch Sonderregeln z.B. im Kaufvertragsrecht, nämlich OR 185, verdrängt</a:t>
            </a:r>
          </a:p>
          <a:p>
            <a:r>
              <a:rPr lang="de-CH" dirty="0"/>
              <a:t>Bsp. unter Berücksichtigung von OR 185 I: Leistungs- und Preisgefahr gehen grundsätzlich mit Vertragsabschluss auf Käufer über, also: Käufer kriegt Bild nicht (Leistungsgefahr), muss aber trotzdem zahlen (Preisgefahr) [kontraintuitive Regelung, weshalb OR 185 I nach </a:t>
            </a:r>
            <a:r>
              <a:rPr lang="de-CH" dirty="0" err="1"/>
              <a:t>h.L</a:t>
            </a:r>
            <a:r>
              <a:rPr lang="de-CH" dirty="0"/>
              <a:t>. eng auszulegen ist]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Rechtsfolgen IV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12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2858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Zweckfortfall und Zweckerreichung: Bsp.: Freizuschleppendes Schiff ist beim Eintreffen des Bergungsschleppers schon gesunken (Zweckfortfall); freizuschleppendes Schiff ist von selbst wieder flott geworden (Zweckerreichung); gerufener Arzt findet Patient bei Eintreffen tot vor (Zweckfortfall); gerufener Arzt findet Patient bei Eintreffen gesund vor (Zweckerreichung)</a:t>
            </a:r>
          </a:p>
          <a:p>
            <a:r>
              <a:rPr lang="de-CH" dirty="0"/>
              <a:t>Lehre uneins: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Abgrenzung Unmöglich-</a:t>
            </a:r>
            <a:r>
              <a:rPr lang="de-CH" dirty="0" err="1"/>
              <a:t>keit</a:t>
            </a:r>
            <a:r>
              <a:rPr lang="de-CH" dirty="0"/>
              <a:t>/Zweckfortfall/-erreichung 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13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7130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Entweder: Gleichsetzung mit Unmöglichkeit [</a:t>
            </a:r>
            <a:r>
              <a:rPr lang="de-CH" dirty="0" err="1"/>
              <a:t>h.L</a:t>
            </a:r>
            <a:r>
              <a:rPr lang="de-CH" dirty="0"/>
              <a:t>.]: Bergungsschlepper wird frei, Schiffseigner wird frei [Bergungsschlepper trägt Preisgefahr, Schiffseigner trägt Leistungsgefahr] [s. BGE 107 II 144 (Pflege Pferd La Punt)]</a:t>
            </a:r>
          </a:p>
          <a:p>
            <a:r>
              <a:rPr lang="de-CH" dirty="0"/>
              <a:t>Oder: Analoge Anwendung von OR 378: Bergungsschlepper wird frei, Schiffseigner muss bezahlen, allerdings Abzug Ersparnisse und anderweitige Vorteile bei Bergungsschlepper, also letztlich Teilvergütung der bereits geleisteten Arbeit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Abgrenzung Unmöglich-</a:t>
            </a:r>
            <a:r>
              <a:rPr lang="de-CH" dirty="0" err="1"/>
              <a:t>keit</a:t>
            </a:r>
            <a:r>
              <a:rPr lang="de-CH" dirty="0"/>
              <a:t>/Zweckfortfall/-erreichung 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14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6399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Verwendungsunmöglichkeit: Bsp.: Braut wird von Bräutigam vor Hochzeit sitzengelassen, Braut kann noch nicht geliefertes Brautkleid nicht zum vorgesehenen Zweck gebrauchen: Kein </a:t>
            </a:r>
            <a:r>
              <a:rPr lang="de-CH" dirty="0" err="1"/>
              <a:t>ZweckfortfalI</a:t>
            </a:r>
            <a:r>
              <a:rPr lang="de-CH" dirty="0"/>
              <a:t>, Gläubiger- bzw. Schuldnerverzug</a:t>
            </a:r>
          </a:p>
          <a:p>
            <a:r>
              <a:rPr lang="de-CH" dirty="0"/>
              <a:t>Abgrenzungskriterium zum Zweckfortfall: Frage: Ist Leistungserfolg Vertragsinhalt: Wenn ja: Zweckfortfall (wie bei Bergungsschlepper und Arzt), wenn nein: Verwendungsunmöglichkeit (wie bei Braut) 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Abgrenzung Zweck-fortfall/Verwendungsunmöglichkeit 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15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9546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Krönungsfall: Muss für Besichtigung des Krönungsfestzugs von König Eduard VII gemieteter Fensterplatz bezahlt werden, obwohl Krönungsfestzug abgesagt wurde: Merz: Zweckfortfall, Larenz: Verzug (allerdings Lösung über clausula </a:t>
            </a:r>
            <a:r>
              <a:rPr lang="de-CH" dirty="0" err="1"/>
              <a:t>rebus</a:t>
            </a:r>
            <a:r>
              <a:rPr lang="de-CH" dirty="0"/>
              <a:t> sic stantibus)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Abgrenzung Zweck-fortfall/Verwendungsunmöglichkeit 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16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4201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Zur Corona Verordnung Benjamin </a:t>
            </a:r>
            <a:r>
              <a:rPr lang="de-CH" dirty="0" err="1"/>
              <a:t>Märkli</a:t>
            </a:r>
            <a:r>
              <a:rPr lang="de-CH" dirty="0"/>
              <a:t>, Die «Corona-Verordnung» des Bundesrats vom 28. Februar 2020, in: </a:t>
            </a:r>
            <a:r>
              <a:rPr lang="de-CH" dirty="0" err="1"/>
              <a:t>Jusletter</a:t>
            </a:r>
            <a:r>
              <a:rPr lang="de-CH" dirty="0"/>
              <a:t> 9.3.2020</a:t>
            </a:r>
          </a:p>
          <a:p>
            <a:r>
              <a:rPr lang="de-CH" dirty="0"/>
              <a:t>Adressat: Nur Veranstalter oder auch Besucher? Also sicher Messeveranstalter, aber auch Aussteller A? Caterer B? Bäckerei C?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Corona Verordnung vom 28.2.2020</a:t>
            </a:r>
            <a:br>
              <a:rPr lang="de-CH" dirty="0"/>
            </a:br>
            <a:r>
              <a:rPr lang="de-CH" dirty="0"/>
              <a:t>SR 818.101.24 mit Veranstaltungsverbot 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17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5335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Unvorhersehbarkeit?</a:t>
            </a:r>
          </a:p>
          <a:p>
            <a:r>
              <a:rPr lang="de-CH" dirty="0"/>
              <a:t>Vorübergehende Unmöglichkeit?</a:t>
            </a:r>
          </a:p>
          <a:p>
            <a:r>
              <a:rPr lang="de-CH" dirty="0"/>
              <a:t>Unmöglichkeit oder Zweckfortfall/Verwendungsunmöglichkeit? Je nach Adressatenkreis ev. unterschiedlich zu beantworten </a:t>
            </a:r>
          </a:p>
          <a:p>
            <a:r>
              <a:rPr lang="de-CH" dirty="0"/>
              <a:t>Zweckfortfall oder Verwendungsunmöglichkeit?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Corona Verordnung vom 28.2.2020</a:t>
            </a:r>
            <a:br>
              <a:rPr lang="de-CH" dirty="0"/>
            </a:br>
            <a:r>
              <a:rPr lang="de-CH" dirty="0"/>
              <a:t>SR 818.101.24 mit Veranstaltungsverbot 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18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2238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Zur Erinnerung: Wenn Zweckfortfall: Umstritten ob Gleichsetzung mit Unmöglichkeit oder analoge Anwendung von </a:t>
            </a:r>
            <a:r>
              <a:rPr lang="de-CH"/>
              <a:t>OR 378 I: </a:t>
            </a:r>
            <a:r>
              <a:rPr lang="de-CH" dirty="0"/>
              <a:t>Wenn analoge Anwendung von OR </a:t>
            </a:r>
            <a:r>
              <a:rPr lang="de-CH"/>
              <a:t>378 I z</a:t>
            </a:r>
            <a:r>
              <a:rPr lang="de-CH" dirty="0"/>
              <a:t>.B. in Vertrag 2: Caterer B wird frei, Austeller A muss Aufwendungen von Caterer C bezahlen (Aussteller A trägt Leistungs- und Teil der Preisgefahr)</a:t>
            </a:r>
          </a:p>
          <a:p>
            <a:r>
              <a:rPr lang="de-CH" dirty="0"/>
              <a:t>Zur Erinnerung: Wenn Verwendungsunmöglichkeit: Verzug, z.B. in Vertrag 4 (Mehllieferant D muss liefern, Bäckerei C muss bezahlen)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Corona Verordnung vom 28.2.2020</a:t>
            </a:r>
            <a:br>
              <a:rPr lang="de-CH" dirty="0"/>
            </a:br>
            <a:r>
              <a:rPr lang="de-CH" dirty="0"/>
              <a:t>SR 818.101.24 mit Veranstaltungsverbot III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19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6264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/>
              <a:t>Messe vom 6.-12.3.2020 auf Messegelände Y mit erwarteten Teilnehmern &gt; 1’000, verschiedene Verträge:</a:t>
            </a:r>
          </a:p>
          <a:p>
            <a:r>
              <a:rPr lang="de-CH" dirty="0"/>
              <a:t>Messeveranstalter und Aussteller A: Entgeltlicher Vertrag 1 über zur Verfügungstellung einer Fläche auf Messegelände Y während Messedauer</a:t>
            </a:r>
          </a:p>
          <a:p>
            <a:r>
              <a:rPr lang="de-CH" dirty="0"/>
              <a:t>Aussteller A und Caterer B: Entgeltlicher Vertrag 2 über Cateringleistungen auf Messegelände Y während Messedauer</a:t>
            </a:r>
          </a:p>
          <a:p>
            <a:r>
              <a:rPr lang="de-CH" dirty="0"/>
              <a:t>Caterer B und Bäckerei C: Entgeltlicher Vertrag 3 über Lieferung von täglich 2’000 Brötchen mit Lieferort Messegelände Y während Messedauer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Ausgangsfall 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2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4692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 err="1"/>
              <a:t>Caveat</a:t>
            </a:r>
            <a:r>
              <a:rPr lang="de-CH" dirty="0"/>
              <a:t>: Frage der Unmöglichkeit, des Zweckfortfalls und der Verwendungsunmöglichkeit stellt sich nur bei Unmöglichkeit der Leistung vor deren Erbringung</a:t>
            </a:r>
          </a:p>
          <a:p>
            <a:r>
              <a:rPr lang="de-CH" dirty="0"/>
              <a:t>Bsp.: Messebauer E baut vor Erlass Corona Verordnung aufgrund eines entgeltlichen Vertrags mit Aussteller A dessen Stand auf Messegelände: Leistung von Messebauer nicht unmöglich, Aussteller A muss bezahlen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Corona Verordnung vom 28.2.2020</a:t>
            </a:r>
            <a:br>
              <a:rPr lang="de-CH" dirty="0"/>
            </a:br>
            <a:r>
              <a:rPr lang="de-CH" dirty="0"/>
              <a:t>SR 818.101.24 mit Veranstaltungsverbot IV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20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9259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 err="1"/>
              <a:t>Caveat</a:t>
            </a:r>
            <a:r>
              <a:rPr lang="de-CH" dirty="0"/>
              <a:t>: Gesetzliche Regelung (also OR 119, 185, 378, etc.) nur, wenn keine vertraglichen Regelungen (wie z.B. </a:t>
            </a:r>
            <a:r>
              <a:rPr lang="de-CH" dirty="0" err="1"/>
              <a:t>force</a:t>
            </a:r>
            <a:r>
              <a:rPr lang="de-CH" dirty="0"/>
              <a:t> </a:t>
            </a:r>
            <a:r>
              <a:rPr lang="de-CH" dirty="0" err="1"/>
              <a:t>majeur</a:t>
            </a:r>
            <a:r>
              <a:rPr lang="de-CH" dirty="0"/>
              <a:t>-Klauseln, etc.)</a:t>
            </a:r>
          </a:p>
          <a:p>
            <a:r>
              <a:rPr lang="de-CH" dirty="0"/>
              <a:t>Weitere gesetzliche Ansatzpunkte: Vertragsergänzung infolge Vertragslücke? Grundlagenirrtum? Clausula </a:t>
            </a:r>
            <a:r>
              <a:rPr lang="de-CH" dirty="0" err="1"/>
              <a:t>rebus</a:t>
            </a:r>
            <a:r>
              <a:rPr lang="de-CH" dirty="0"/>
              <a:t> sic stantibus? Kündigungsmöglichkeit aus wichtigem Grund? ZGB 2? Etc.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Corona Verordnung vom 28.2.2020</a:t>
            </a:r>
            <a:br>
              <a:rPr lang="de-CH" dirty="0"/>
            </a:br>
            <a:r>
              <a:rPr lang="de-CH" dirty="0"/>
              <a:t>SR 818.101.24 mit Veranstaltungsverbot 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21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03992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208248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707111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Bäckerei C und Mehllieferant D: Entgeltlicher Vertrag 4 über Lieferung von Mehl durch Mehllieferant D an Bäckerei C mit Lieferort Bäckerei C jeweils am Vortag der Brötchenlieferung durch Bäckerei C an Caterer B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Ausgangsfall 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3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149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/>
              <a:t>Unmöglichkeit: Leistung ist nicht erbringbar, Unmöglichkeit beruht entweder auf tatsächlichen oder auf rechtlichen Gründen (tatsächliche bzw. rechtliche Unmöglichkeit) </a:t>
            </a:r>
          </a:p>
          <a:p>
            <a:r>
              <a:rPr lang="de-CH" dirty="0"/>
              <a:t>Objektive Unmöglichkeit: Leistung ist objektiv, also durch jeden beliebigen Dritten, nicht erbringbar</a:t>
            </a:r>
          </a:p>
          <a:p>
            <a:r>
              <a:rPr lang="de-CH" dirty="0"/>
              <a:t>Subjektive Unmöglichkeit: Leistung ist subjektiv, also durch Schuldner, nicht erbringbar (Bsp.: Dieb stiehlt noch nicht geliefertes Bild: Schuldner kann nicht mehr liefern, Dieb könnte liefern)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Tatbestände 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4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6607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Anfängliche Unmöglichkeit: Leistung ist schon bei Vertragsabschluss nicht erbringbar</a:t>
            </a:r>
          </a:p>
          <a:p>
            <a:r>
              <a:rPr lang="de-CH" dirty="0"/>
              <a:t>Nachträgliche Unmöglichkeit: Leistung ist bei Vertragsabschluss erbringbar, wird aber vor Erbringung nicht mehr erbringbar </a:t>
            </a:r>
          </a:p>
          <a:p>
            <a:r>
              <a:rPr lang="de-CH" dirty="0"/>
              <a:t>Verschuldete Unmöglichkeit: Unmöglichkeit aufgrund eines Verschuldens (einer Verantwortung) des Schuldners</a:t>
            </a:r>
          </a:p>
          <a:p>
            <a:r>
              <a:rPr lang="de-CH" dirty="0"/>
              <a:t>Unverschuldete Unmöglichkeit: Unmöglichkeit ohne Verschulden (ohne Verantwortung) des Schuldners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Tatbestände 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5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5134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Beinhaltet Verschulden Nicht-Vorhersehbarkeit? BGE 111 II 352: Behördliches Ausfuhrverbot vom 24.9.1980 für Verdampfungs- und Kondensierungsanlage gestützt auf AtG: Unverschuldete Unmöglichkeit? BGer: Nein, Ausfuhrverbot vorhersehbar</a:t>
            </a:r>
          </a:p>
          <a:p>
            <a:r>
              <a:rPr lang="de-CH" dirty="0"/>
              <a:t>Force majeure/</a:t>
            </a:r>
            <a:r>
              <a:rPr lang="de-CH" dirty="0" err="1"/>
              <a:t>act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God</a:t>
            </a:r>
            <a:r>
              <a:rPr lang="de-CH" dirty="0"/>
              <a:t>/höhere Gewalt: Keine Begriffe des OR; = nachträgliche unverschuldete Unmöglichkeit?</a:t>
            </a:r>
          </a:p>
          <a:p>
            <a:r>
              <a:rPr lang="de-CH" dirty="0"/>
              <a:t>Zufall: Begriff des OR; = Force majeure?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Tatbestände III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6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0898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PM: Unmöglichkeit kann nie Geldleistung betreffen</a:t>
            </a:r>
          </a:p>
          <a:p>
            <a:r>
              <a:rPr lang="de-CH" dirty="0"/>
              <a:t>Vorübergehende nachträgliche Unmöglichkeit: Bsp.: Berühmter Fotograf erfüllt infolge Armbruchs nicht; Unmöglichkeit/Verzugsfall? Bei absolutem Fixgeschäft: Unmöglichkeit (Bsp.: Berühmter Fotograf sollte Abschiedskonzert einer Sängerin fotografieren)</a:t>
            </a:r>
          </a:p>
          <a:p>
            <a:r>
              <a:rPr lang="de-CH" dirty="0"/>
              <a:t>Absolutes Fixgeschäft: Leistung muss zu einer bestimmten Zeit oder bis zu einer bestimmten Zeit erbracht werden (Vertragsinhalt </a:t>
            </a:r>
            <a:r>
              <a:rPr lang="de-CH" dirty="0" err="1"/>
              <a:t>eintscheidend</a:t>
            </a:r>
            <a:r>
              <a:rPr lang="de-CH"/>
              <a:t>)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Tatbestände IV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7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2347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Verzug: Leistung ist erbringbar, wird aber nicht erbracht</a:t>
            </a:r>
          </a:p>
          <a:p>
            <a:r>
              <a:rPr lang="de-CH" dirty="0"/>
              <a:t>Gläubigerverzug: Gläubiger ist mit Annahme Leistung in Verzug</a:t>
            </a:r>
          </a:p>
          <a:p>
            <a:r>
              <a:rPr lang="de-CH" dirty="0"/>
              <a:t>Schuldnerverzug: Schuldner ist mit Leistung in Verzug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Tatbestände 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8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4918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CH" dirty="0"/>
              <a:t>Anfängliche objektive Unmöglichkeit: OR 20 I: Vertragsnichtigkeit</a:t>
            </a:r>
          </a:p>
          <a:p>
            <a:r>
              <a:rPr lang="de-CH" dirty="0"/>
              <a:t>Nachträgliche verschuldete Unmöglichkeit: OR 97 I: Vertragsverletzung des Schuldners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Rechtsfolgen 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9</a:t>
            </a:fld>
            <a:endParaRPr lang="de-CH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69047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AWPOWERPOINTMASTERTEMPLATECONFIGURATION" val="&lt;!--Created with officeatwork--&gt;&#10;&lt;MasterTemplateConfiguration&gt;&#10;  &lt;TableOfContentsCollection&gt;&#10;    &lt;TableOfContents&gt;&#10;      &lt;Id&gt;227c886f-25c1-4420-a9b0-dba4153b41d0&lt;/Id&gt;&#10;      &lt;IdName&gt;Agenda&lt;/IdName&gt;&#10;      &lt;Label&gt;&amp;lt;translate&amp;gt;Ribbon.TOCAgenda&amp;lt;/translate&amp;gt;&lt;/Label&gt;&#10;      &lt;Layout&gt;Agenda&lt;/Layout&gt;&#10;      &lt;TableOfContentsTitle&gt;Agenda&lt;/TableOfContentsTitle&gt;&#10;      &lt;Insert&gt;Title&lt;/Insert&gt;&#10;      &lt;InsertRelativePosition&gt;After&lt;/InsertRelativePosition&gt;&#10;      &lt;ImageMso&gt;&lt;/ImageMso&gt;&#10;      &lt;Image&gt;%Icons%\32x32\ES.32.32.png&lt;/Image&gt;&#10;      &lt;Level1&gt;Chapter&lt;/Level1&gt;&#10;      &lt;Level2&gt;&lt;/Level2&gt;&#10;      &lt;Level3&gt;&lt;/Level3&gt;&#10;      &lt;Level4&gt;&lt;/Level4&gt;&#10;      &lt;Level5&gt;&lt;/Level5&gt;&#10;      &lt;IsSelected&gt;true&lt;/IsSelected&gt;&#10;      &lt;IsExpanded&gt;true&lt;/IsExpanded&gt;&#10;    &lt;/TableOfContents&gt;&#10;  &lt;/TableOfContentsCollection&gt;&#10;&lt;/MasterTemplateConfiguration&gt;"/>
  <p:tag name="OFFICEATWORKPOWERPOINTMASTERTEMPLATECONFIGURATION" val="&lt;!--Created with officeatwork--&gt;&#10;&lt;MasterTemplateConfiguration&gt;&#10;  &lt;TableOfContentsCollection&gt;&#10;    &lt;TableOfContents&gt;&#10;      &lt;Id&gt;227c886f-25c1-4420-a9b0-dba4153b41d0&lt;/Id&gt;&#10;      &lt;IdName&gt;TableOfContent&lt;/IdName&gt;&#10;      &lt;Label&gt;&amp;lt;translate&amp;gt;Ribbon.New.TableOfContent&amp;lt;/translate&amp;gt;&lt;/Label&gt;&#10;      &lt;ImageMso&gt;FileNew&lt;/ImageMso&gt;&#10;      &lt;Image&gt;&lt;/Image&gt;&#10;      &lt;ShowToc&gt;false&lt;/ShowToc&gt;&#10;      &lt;Layout&gt;Agenda&lt;/Layout&gt;&#10;      &lt;TableOfContentsTitle&gt;[[Translate(&quot;Doc.Agenda&quot;)]]&lt;/TableOfContentsTitle&gt;&#10;      &lt;Insert&gt;Title&lt;/Insert&gt;&#10;      &lt;InsertRelativePosition&gt;After&lt;/InsertRelativePosition&gt;&#10;      &lt;Level1&gt;Chapter&lt;/Level1&gt;&#10;      &lt;Level2&gt;&lt;/Level2&gt;&#10;      &lt;Level3&gt;&lt;/Level3&gt;&#10;      &lt;Level4&gt;&lt;/Level4&gt;&#10;      &lt;Level5&gt;&lt;/Level5&gt;&#10;      &lt;ShowPositionIndicatorSlides&gt;true&lt;/ShowPositionIndicatorSlides&gt;&#10;      &lt;UseSeparatePositionIndicatorSlides&gt;false&lt;/UseSeparatePositionIndicatorSlides&gt;&#10;      &lt;PositionIndicatorSlidesLayout&gt;&lt;/PositionIndicatorSlidesLayout&gt;&#10;      &lt;PositionIndicatorSlidesTitle&gt;&lt;/PositionIndicatorSlidesTitle&gt;&#10;      &lt;PositionIndicatorSlidesInsertRelativePosition&gt;Before&lt;/PositionIndicatorSlidesInsertRelativePosition&gt;&#10;      &lt;PositionIndicatorSlidesLevel1&gt;ww chapter&lt;/PositionIndicatorSlidesLevel1&gt;&#10;      &lt;PositionIndicatorSlidesLevel2&gt;&lt;/PositionIndicatorSlidesLevel2&gt;&#10;      &lt;PositionIndicatorSlidesLevel3&gt;&lt;/PositionIndicatorSlidesLevel3&gt;&#10;      &lt;PositionIndicatorSlidesLevel4&gt;&lt;/PositionIndicatorSlidesLevel4&gt;&#10;      &lt;IsSelected&gt;false&lt;/IsSelected&gt;&#10;      &lt;IsExpanded&gt;false&lt;/IsExpanded&gt;&#10;    &lt;/TableOfContents&gt;&#10;  &lt;/TableOfContentsCollection&gt;&#10;  &lt;ThemeDefinition&gt;&#10;    &lt;DefaultThemeDefinition&gt;[[GetMasterPropertyValue(&quot;Organisation&quot;, &quot;PpThemesDefault&quot;)]]&lt;/DefaultThemeDefinition&gt;&#10;    &lt;PresentationThemeDefinition&gt;[[GetMasterPropertyValue(&quot;Organisation&quot;, &quot;PpThemesPresentation&quot;)]]&lt;/PresentationThemeDefinition&gt;&#10;    &lt;SlideThemeDefinition&gt;[[GetMasterPropertyValue(&quot;Organisation&quot;, &quot;PpThemesSlide&quot;)]]&lt;/SlideThemeDefinition&gt;&#10;    &lt;ObjectThemeDefinition&gt;[[GetMasterPropertyValue(&quot;Organisation&quot;, &quot;PpThemesObject&quot;)]]&lt;/ObjectThemeDefinition&gt;&#10;  &lt;/ThemeDefinition&gt;&#10;  &lt;CustomFields&gt;&#10;    &lt;CustomField Id=&quot;2004111209284731179378&quot; ShowCustomField=&quot;false&quot; /&gt;&#10;    &lt;CustomField Id=&quot;2008098724397594378535&quot; ShowCustomField=&quot;false&quot; /&gt;&#10;    &lt;CustomField Id=&quot;2008845564598765976497&quot; ShowCustomField=&quot;false&quot; /&gt;&#10;    &lt;CustomField Id=&quot;2008040716324579651984&quot; ShowCustomField=&quot;false&quot; /&gt;&#10;  &lt;/CustomFields&gt;&#10;  &lt;MasterProperties&gt;&#10;    &lt;MasterProperty Id=&quot;2004112217333376588294&quot;&gt;&#10;      &lt;Fields&gt;&#10;        &lt;Field Id=&quot;2010030416385012448864&quot; ShowField=&quot;false&quot; /&gt;&#10;        &lt;Field Id=&quot;2012022210350634273098&quot; ShowField=&quot;false&quot; /&gt;&#10;        &lt;Field Id=&quot;2011092715074519729580&quot; ShowField=&quot;false&quot; /&gt;&#10;        &lt;Field Id=&quot;2011092809130488484539&quot; ShowField=&quot;false&quot; /&gt;&#10;        &lt;Field Id=&quot;2011113017384310451320&quot; ShowField=&quot;false&quot; /&gt;&#10;        &lt;Field Id=&quot;2012973463486587459834&quot; ShowField=&quot;true&quot; /&gt;&#10;        &lt;Field Id=&quot;2012011110205254722393&quot; ShowField=&quot;true&quot; /&gt;&#10;      &lt;/Fields&gt;&#10;    &lt;/MasterProperty&gt;&#10;  &lt;/MasterProperties&gt;&#10;  &lt;ContentItems&gt;&#10;    &lt;ContentItem Language=&quot;2057&quot; IsDefault=&quot;false&quot;&gt;&#10;      &lt;File HasContent=&quot;false&quot; LinkToLanguage=&quot;2055&quot; /&gt;&#10;    &lt;/ContentItem&gt;&#10;    &lt;ContentItem Language=&quot;4108&quot; IsDefault=&quot;false&quot;&gt;&#10;      &lt;File HasContent=&quot;false&quot; LinkToLanguage=&quot;2055&quot; /&gt;&#10;    &lt;/ContentItem&gt;&#10;    &lt;ContentItem Language=&quot;2055&quot; IsDefault=&quot;true&quot;&gt;&#10;      &lt;File HasContent=&quot;true&quot; LinkToLanguage=&quot;&quot; /&gt;&#10;    &lt;/ContentItem&gt;&#10;  &lt;/ContentItems&gt;&#10;&lt;/MasterTemplateConfiguration&gt;"/>
  <p:tag name="OFFICEATWORKPOWERPOINTMASTERTEMPLATEID" val="Präsentation"/>
  <p:tag name="OAWWIZARDSTEPS" val="0|1|4"/>
  <p:tag name="ZOAWLANGID" val="2055"/>
  <p:tag name="OAWDOCPROPSOURCE" val="&lt;DocProps&gt;&lt;DocProp UID=&quot;2002122011014149059130932&quot; EntryUID=&quot;2004123010144120300001&quot; PrimaryUID=&quot;ClientSuite&quot;&gt;&lt;Field Name=&quot;IDName&quot; Value=&quot;(Benutzerdefiniert)&quot;/&gt;&lt;Field Name=&quot;PpLogoSmallLeftBluWhi&quot; Value=&quot;%Logos%\Power Point\walderwyss.de.small.left.blu.whi.rgb.emf&quot;/&gt;&lt;Field Name=&quot;Organisation&quot; Value=&quot;Walder Wyss AG&quot;/&gt;&lt;Field Name=&quot;Department&quot; Value=&quot;&quot;/&gt;&lt;Field Name=&quot;Address1&quot; Value=&quot;Seefeldstrasse 123&quot;/&gt;&lt;Field Name=&quot;Address2&quot; Value=&quot;Postfach&quot;/&gt;&lt;Field Name=&quot;Address3&quot; Value=&quot;8034 Zürich&quot;/&gt;&lt;Field Name=&quot;Address4&quot; Value=&quot;Schweiz&quot;/&gt;&lt;Field Name=&quot;Address5&quot; Value=&quot;&quot;/&gt;&lt;Field Name=&quot;Address6&quot; Value=&quot;&quot;/&gt;&lt;Field Name=&quot;Country&quot; Value=&quot;&quot;/&gt;&lt;Field Name=&quot;City&quot; Value=&quot;Zürich&quot;/&gt;&lt;Field Name=&quot;Telefon&quot; Value=&quot;+41 58 658 58 58&quot;/&gt;&lt;Field Name=&quot;Fax&quot; Value=&quot;+41 58 658 59 59&quot;/&gt;&lt;Field Name=&quot;Email&quot; Value=&quot;reception@walderwyss.com&quot;/&gt;&lt;Field Name=&quot;Internet&quot; Value=&quot;www.walderwyss.com&quot;/&gt;&lt;Field Name=&quot;Footer1&quot; Value=&quot;In der Schweiz oder einem EU/EFTA Staat zugelassene Rechtsanwälte sind im Anwaltsregister eingetragen&quot;/&gt;&lt;Field Name=&quot;Footer2&quot; Value=&quot;&quot;/&gt;&lt;Field Name=&quot;Footer3&quot; Value=&quot;&quot;/&gt;&lt;Field Name=&quot;Footer4&quot; Value=&quot;&quot;/&gt;&lt;Field Name=&quot;WWLogoA4ColorLarge&quot; Value=&quot;%Logos%\walderwyss.de.blubro.2100.2970.emf&quot;/&gt;&lt;Field Name=&quot;WWLogoA4BlackWhiteLarge&quot; Value=&quot;%Logos%\walderwyss.de.bw.2100.2970.emf&quot;/&gt;&lt;Field Name=&quot;WWLogoA4ColorSmall&quot; Value=&quot;%Logos%\walderwyss.blu.2100.2970.emf&quot;/&gt;&lt;Field Name=&quot;WWLogoA4BlackWhiteSmall&quot; Value=&quot;%Logos%\walderwyss.bw.2100.2970.emf&quot;/&gt;&lt;Field Name=&quot;OlLogoSignature&quot; Value=&quot;&quot;/&gt;&lt;Field Name=&quot;PpThemesDefault&quot; Value=&quot;%Themes%\Walder Wyss.thmx&quot;/&gt;&lt;Field Name=&quot;PpThemesPresentation&quot; Value=&quot;%Themes%\Walder Wyss.thmx&quot;/&gt;&lt;Field Name=&quot;PpThemesSlide&quot; Value=&quot;%Themes%\Walder Wyss.thmx&quot;/&gt;&lt;Field Name=&quot;PpThemesObject&quot; Value=&quot;%Themes%\Walder Wyss.thmx&quot;/&gt;&lt;Field Name=&quot;PpLogoLargeLeftBluBro&quot; Value=&quot;%Logos%\Power Point\walderwyss.de.large.left.blu.bro.rgb.emf&quot;/&gt;&lt;Field Name=&quot;PpLogoLargeRightBluBro&quot; Value=&quot;%Logos%\Power Point\walderwyss.de.large.right.blu.bro.rgb.emf&quot;/&gt;&lt;Field Name=&quot;PpLogoLargeRightWhiBro&quot; Value=&quot;%Logos%\Power Point\walderwyss.de.large.right.whi.bro.rgb.emf&quot;/&gt;&lt;Field Name=&quot;PpLogoLargeRightBluWhi&quot; Value=&quot;%Logos%\Power Point\walderwyss.de.large.right.blu.whi.rgb.emf&quot;/&gt;&lt;Field Name=&quot;PpLogoSmallLeftBluBro&quot; Value=&quot;%Logos%\Power Point\walderwyss.de.small.left.blu.bro.rgb.emf&quot;/&gt;&lt;Field Name=&quot;PpLogoSmallLeftWhiBro&quot; Value=&quot;%Logos%\Power Point\walderwyss.de.small.left.whi.bro.rgb.emf&quot;/&gt;&lt;Field Name=&quot;PrintProfile&quot; Value=&quot;&quot;/&gt;&lt;Field Name=&quot;SelectedUID&quot; Value=&quot;2004123010144120300001&quot;/&gt;&lt;/DocProp&gt;&lt;DocProp UID=&quot;2006040509495284662868&quot; EntryUID=&quot;2004123010144120300001&quot; PrimaryUID=&quot;ClientSuite&quot;&gt;&lt;Field Name=&quot;IDName&quot; Value=&quot;(Benutzerdefiniert)&quot;/&gt;&lt;Field Name=&quot;Name&quot; Value=&quot;Alessandra Calligaris&quot;/&gt;&lt;Field Name=&quot;Family_Name&quot; Value=&quot;Calligaris&quot;/&gt;&lt;Field Name=&quot;Firstname&quot; Value=&quot;Alessandra&quot;/&gt;&lt;Field Name=&quot;PersonalNumber&quot; Value=&quot;&quot;/&gt;&lt;Field Name=&quot;Title&quot; Value=&quot;&quot;/&gt;&lt;Field Name=&quot;DirectPhone&quot; Value=&quot;+41 58 658 57 55&quot;/&gt;&lt;Field Name=&quot;DirectFax&quot; Value=&quot;&quot;/&gt;&lt;Field Name=&quot;Mobile&quot; Value=&quot;&quot;/&gt;&lt;Field Name=&quot;EMail&quot; Value=&quot;alessandra.calligaris@walderwyss.com&quot;/&gt;&lt;Field Name=&quot;SignatureHighResColor&quot; Value=&quot;%Signatures%\aca.600dpi.color.700.300.jpg&quot;/&gt;&lt;Field Name=&quot;SignatureHighResBW&quot; Value=&quot;%Signatures%\aca.600dpi.bw.700.300.jpg&quot;/&gt;&lt;Field Name=&quot;SignatureLowResColor&quot; Value=&quot;%Signatures%\aca.150dpi.color.700.300.jpg&quot;/&gt;&lt;Field Name=&quot;SignatureLowResBW&quot; Value=&quot;%Signatures%\aca.150dpi.bw.700.300.jpg&quot;/&gt;&lt;Field Name=&quot;Initials&quot; Value=&quot;aca&quot;/&gt;&lt;Field Name=&quot;Department&quot; Value=&quot;TTMA&quot;/&gt;&lt;Field Name=&quot;SelectedUID&quot; Value=&quot;2004123010144120300001&quot;/&gt;&lt;/DocProp&gt;&lt;DocProp UID=&quot;200212191811121321310321301031x&quot; EntryUID=&quot;2004123010144120300001&quot; PrimaryUID=&quot;ClientSuite&quot;&gt;&lt;Field Name=&quot;IDName&quot; Value=&quot;(Benutzerdefiniert)&quot;/&gt;&lt;Field Name=&quot;Name&quot; Value=&quot;Markus Vischer&quot;/&gt;&lt;Field Name=&quot;Family_Name&quot; Value=&quot;Vischer&quot;/&gt;&lt;Field Name=&quot;Firstname&quot; Value=&quot;Markus&quot;/&gt;&lt;Field Name=&quot;PersonalNumber&quot; Value=&quot;&quot;/&gt;&lt;Field Name=&quot;Title&quot; Value=&quot;Partner&amp;#xA;Dr. iur., LL.M.&amp;#xA;Rechtsanwalt&quot;/&gt;&lt;Field Name=&quot;DirectPhone&quot; Value=&quot;+41 58 658 55 32&quot;/&gt;&lt;Field Name=&quot;DirectFax&quot; Value=&quot;&quot;/&gt;&lt;Field Name=&quot;Mobile&quot; Value=&quot;+41 79 213 08 03&quot;/&gt;&lt;Field Name=&quot;EMail&quot; Value=&quot;markus.vischer@walderwyss.com&quot;/&gt;&lt;Field Name=&quot;SignatureHighResColor&quot; Value=&quot;%Signatures%\MVI.600dpi.color.700.300.jpg&quot;/&gt;&lt;Field Name=&quot;SignatureHighResBW&quot; Value=&quot;%Signatures%\MVI.600dpi.bw.700.300.jpg&quot;/&gt;&lt;Field Name=&quot;SignatureLowResColor&quot; Value=&quot;%Signatures%\MVI.150dpi.color.700.300.jpg&quot;/&gt;&lt;Field Name=&quot;SignatureLowResBW&quot; Value=&quot;%Signatures%\MVI.150dpi.bw.700.300.jpg&quot;/&gt;&lt;Field Name=&quot;Initials&quot; Value=&quot;MVI&quot;/&gt;&lt;Field Name=&quot;Department&quot; Value=&quot;TTMA&quot;/&gt;&lt;Field Name=&quot;SelectedUID&quot; Value=&quot;2004123010144120300001&quot;/&gt;&lt;/DocProp&gt;&lt;DocProp UID=&quot;2011092715190635089992&quot; EntryUID=&quot;2004123010144120300001&quot; PrimaryUID=&quot;ClientSuite&quot;&gt;&lt;Field Name=&quot;IDName&quot; Value=&quot;(Benutzerdefiniert)&quot;/&gt;&lt;Field Name=&quot;Name&quot; Value=&quot;&quot;/&gt;&lt;Field Name=&quot;Family_Name&quot; Value=&quot;&quot;/&gt;&lt;Field Name=&quot;Firstname&quot; Value=&quot;&quot;/&gt;&lt;Field Name=&quot;PersonalNumber&quot; Value=&quot;&quot;/&gt;&lt;Field Name=&quot;Title&quot; Value=&quot;&quot;/&gt;&lt;Field Name=&quot;DirectPhone&quot; Value=&quot;&quot;/&gt;&lt;Field Name=&quot;DirectFax&quot; Value=&quot;&quot;/&gt;&lt;Field Name=&quot;Mobile&quot; Value=&quot;&quot;/&gt;&lt;Field Name=&quot;EMail&quot; Value=&quot;&quot;/&gt;&lt;Field Name=&quot;SignatureHighResColor&quot; Value=&quot;&quot;/&gt;&lt;Field Name=&quot;SignatureHighResBW&quot; Value=&quot;&quot;/&gt;&lt;Field Name=&quot;SignatureLowResColor&quot; Value=&quot;&quot;/&gt;&lt;Field Name=&quot;SignatureLowResBW&quot; Value=&quot;&quot;/&gt;&lt;Field Name=&quot;Initials&quot; Value=&quot;&quot;/&gt;&lt;Field Name=&quot;Department&quot; Value=&quot;&quot;/&gt;&lt;Field Name=&quot;SelectedUID&quot; Value=&quot;2004123010144120300001&quot;/&gt;&lt;/DocProp&gt;&lt;DocProp UID=&quot;2002122010583847234010578&quot; EntryUID=&quot;2004123010144120300001&quot; PrimaryUID=&quot;ClientSuite&quot;&gt;&lt;Field Name=&quot;IDName&quot; Value=&quot;(Benutzerdefiniert)&quot;/&gt;&lt;Field Name=&quot;Name&quot; Value=&quot;Markus Vischer&quot;/&gt;&lt;Field Name=&quot;Family_Name&quot; Value=&quot;Vischer&quot;/&gt;&lt;Field Name=&quot;Firstname&quot; Value=&quot;Markus&quot;/&gt;&lt;Field Name=&quot;PersonalNumber&quot; Value=&quot;&quot;/&gt;&lt;Field Name=&quot;Title&quot; Value=&quot;Partner&amp;#xA;Dr. iur., LL.M.&amp;#xA;Rechtsanwalt&quot;/&gt;&lt;Field Name=&quot;DirectPhone&quot; Value=&quot;+41 58 658 55 32&quot;/&gt;&lt;Field Name=&quot;DirectFax&quot; Value=&quot;&quot;/&gt;&lt;Field Name=&quot;Mobile&quot; Value=&quot;+41 79 213 08 03&quot;/&gt;&lt;Field Name=&quot;EMail&quot; Value=&quot;markus.vischer@walderwyss.com&quot;/&gt;&lt;Field Name=&quot;SignatureHighResColor&quot; Value=&quot;%Signatures%\MVI.600dpi.color.700.300.jpg&quot;/&gt;&lt;Field Name=&quot;SignatureHighResBW&quot; Value=&quot;%Signatures%\MVI.600dpi.bw.700.300.jpg&quot;/&gt;&lt;Field Name=&quot;SignatureLowResColor&quot; Value=&quot;%Signatures%\MVI.150dpi.color.700.300.jpg&quot;/&gt;&lt;Field Name=&quot;SignatureLowResBW&quot; Value=&quot;%Signatures%\MVI.150dpi.bw.700.300.jpg&quot;/&gt;&lt;Field Name=&quot;Initials&quot; Value=&quot;MVI&quot;/&gt;&lt;Field Name=&quot;Department&quot; Value=&quot;TTMA&quot;/&gt;&lt;Field Name=&quot;SelectedUID&quot; Value=&quot;2004123010144120300001&quot;/&gt;&lt;/DocProp&gt;&lt;DocProp UID=&quot;2011092715374453724910&quot; EntryUID=&quot;2003121817293296325874&quot; PrimaryUID=&quot;ClientSuite&quot;&gt;&lt;Field Name=&quot;IDName&quot; Value=&quot;(Leer)&quot;/&gt;&lt;Field Name=&quot;Function&quot; Value=&quot;&quot;/&gt;&lt;Field Name=&quot;SelectedUID&quot; Value=&quot;2004123010144120300001&quot;/&gt;&lt;/DocProp&gt;&lt;DocProp UID=&quot;2003061115381095709037&quot; EntryUID=&quot;2004123010144120300001&quot; PrimaryUID=&quot;ClientSuite&quot;&gt;&lt;Field Name=&quot;IDName&quot; Value=&quot;(Benutzerdefiniert)&quot;/&gt;&lt;Field Name=&quot;Name&quot; Value=&quot;&quot;/&gt;&lt;Field Name=&quot;Family_Name&quot; Value=&quot;&quot;/&gt;&lt;Field Name=&quot;Firstname&quot; Value=&quot;&quot;/&gt;&lt;Field Name=&quot;PersonalNumber&quot; Value=&quot;&quot;/&gt;&lt;Field Name=&quot;Title&quot; Value=&quot;&quot;/&gt;&lt;Field Name=&quot;DirectPhone&quot; Value=&quot;&quot;/&gt;&lt;Field Name=&quot;DirectFax&quot; Value=&quot;&quot;/&gt;&lt;Field Name=&quot;Mobile&quot; Value=&quot;&quot;/&gt;&lt;Field Name=&quot;EMail&quot; Value=&quot;&quot;/&gt;&lt;Field Name=&quot;SignatureHighResColor&quot; Value=&quot;&quot;/&gt;&lt;Field Name=&quot;SignatureHighResBW&quot; Value=&quot;&quot;/&gt;&lt;Field Name=&quot;SignatureLowResColor&quot; Value=&quot;&quot;/&gt;&lt;Field Name=&quot;SignatureLowResBW&quot; Value=&quot;&quot;/&gt;&lt;Field Name=&quot;Initials&quot; Value=&quot;&quot;/&gt;&lt;Field Name=&quot;Department&quot; Value=&quot;&quot;/&gt;&lt;Field Name=&quot;SelectedUID&quot; Value=&quot;2004123010144120300001&quot;/&gt;&lt;/DocProp&gt;&lt;DocProp UID=&quot;2011092715390250901073&quot; EntryUID=&quot;2003121817293296325874&quot; PrimaryUID=&quot;ClientSuite&quot;&gt;&lt;Field Name=&quot;IDName&quot; Value=&quot;(Leer)&quot;/&gt;&lt;Field Name=&quot;Function&quot; Value=&quot;&quot;/&gt;&lt;Field Name=&quot;SelectedUID&quot; Value=&quot;2004123010144120300001&quot;/&gt;&lt;/DocProp&gt;&lt;DocProp UID=&quot;2004112217333376588294&quot; EntryUID=&quot;2004123010144120300001&quot;&gt;&lt;Field UID=&quot;2012973463486587459834&quot; Name=&quot;PresentationTitle&quot; Value=&quot;&quot;/&gt;&lt;Field UID=&quot;2012011110205254722393&quot; Name=&quot;PresentationDate&quot; Value=&quot;12.3.2020&quot;/&gt;&lt;/DocProp&gt;&lt;/DocProps&gt;&#10;"/>
  <p:tag name="OFFICEATWORKPRESENTATIONPROJECTID" val="walderwysscom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Bild durch Klicken auf Symbol hinzufügen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WhiBro&quot;, GetMasterPropertyValue(&quot;Organisation&quot;, &quot;PpLogoLargeRightWhiBro&quot;))]]"/>
  <p:tag name="OFFICEATWORKPICTUREIDENTIFIER" val="PpLogoLargeRightWhiBro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Bro&quot;, GetMasterPropertyValue(&quot;Organisation&quot;, &quot;PpLogoSmallLeftBluBro&quot;))]]"/>
  <p:tag name="OFFICEATWORKPICTUREIDENTIFIER" val="PpLogoSmallLeftBluBro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Titelmasterformat durch Klicken bearbeite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Bro&quot;, GetMasterPropertyValue(&quot;Organisation&quot;, &quot;PpLogoSmallLeftBluBro&quot;))]]"/>
  <p:tag name="OFFICEATWORKPICTUREIDENTIFIER" val="PpLogoSmallLeftBluBro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Bro&quot;, GetMasterPropertyValue(&quot;Organisation&quot;, &quot;PpLogoSmallLeftBluBro&quot;))]]"/>
  <p:tag name="OFFICEATWORKPICTUREIDENTIFIER" val="PpLogoSmallLeftBluBro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Textmasterformat bearbeiten&#10;Zweite Ebene&#10;Dritte Ebene&#10;Vierte Ebene&#10;Fünfte Eben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Bro&quot;, GetMasterPropertyValue(&quot;Organisation&quot;, &quot;PpLogoSmallLeftBluBro&quot;))]]"/>
  <p:tag name="OFFICEATWORKPICTUREIDENTIFIER" val="PpLogoSmallLeftBluBro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Whi&quot;, GetMasterPropertyValue(&quot;Organisation&quot;, &quot;PpLogoSmallLeftBluWhi&quot;))]]"/>
  <p:tag name="OFFICEATWORKPICTUREIDENTIFIER" val="PpLogoSmallLeftBluWhi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BluWhi&quot;, GetMasterPropertyValue(&quot;Organisation&quot;, &quot;PpLogoLargeRightBluWhi&quot;))]]"/>
  <p:tag name="OFFICEATWORKPICTUREIDENTIFIER" val="PpLogoLargeRightBluWh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BluBro&quot;, GetMasterPropertyValue(&quot;Organisation&quot;, &quot;PpLogoLargeRightBluBro&quot;))]]"/>
  <p:tag name="OFFICEATWORKPICTUREIDENTIFIER" val="PpLogoLargeRightBluBro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Translate(&quot;Doc.Welcome&quot;)]]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BluBro&quot;, GetMasterPropertyValue(&quot;Organisation&quot;, &quot;PpLogoLargeRightBluBro&quot;))]]"/>
  <p:tag name="OFFICEATWORKPICTUREIDENTIFIER" val="PpLogoLargeRightBluBro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BluBro&quot;, GetMasterPropertyValue(&quot;Organisation&quot;, &quot;PpLogoLargeRightBluBro&quot;))]]"/>
  <p:tag name="OFFICEATWORKPICTUREIDENTIFIER" val="PpLogoLargeRightBluBro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Translate(&quot;Doc.ThankYouSlide&quot;)]]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WhiBro&quot;, GetMasterPropertyValue(&quot;Organisation&quot;, &quot;PpLogoLargeRightWhiBro&quot;))]]"/>
  <p:tag name="OFFICEATWORKPICTUREIDENTIFIER" val="PpLogoLargeRightWhiBro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Unternehmenserbrecht: Neuerungen mit Überraschungspotential?Vermeidung gewisser Stolpersteine zu Lebzeiten durch einen AktionärsbindungsvertragMarkus Vischer"/>
  <p:tag name="OFFICEATWORKSHAPETHEMENAME" val="Walder Wyss.thmx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#10;Schulthess Forum: Erbrecht 2020&#10;&#10;24. März 2020 // Entwurf 200226"/>
  <p:tag name="OFFICEATWORKSHAPETHEMENAME" val="Walder Wyss.thmx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&gt; Einheitliche Zuweisung an einen Erben&#10;Entwurf Art. 617, 618 ZGB&#10;ABV (bei AG als Träger des Unternehmens):-&gt; Herstellen einer vorteilhaften Ausgangslage -&gt; Präferentielles Kaufrecht spätestens im Todesfall für gewisse Vertragspartei, also path to exit oder partial exit zu Lebzeiten (z.B. durch Mitverkaufspflicht, vorgezogene Kaufrechte, Dividendenpflicht)&#10;Mögliches Problem: Formvorschrift für Kaufrecht (Stolperstein 4)&#10;&#10;"/>
  <p:tag name="OFFICEATWORKSHAPETHEMENAME" val="Walder Wyss.thmx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"/>
  <p:tag name="OFFICEATWORKSHAPETHEMENAME" val="Walder Wyss.thmx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4"/>
  <p:tag name="OFFICEATWORKSHAPETHEMENAME" val="Walder Wyss.thmx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: Einheitliche Zuweisung an einen Erben&#10;Stolperstein 2: Unternehmenswert und Anrechnungszeitpunkt&#10;Stolperstein 3: Pflichtteilsrecht&#10;Stolperstein 4: ABVs und Formvorschriften&#10;Stolperstein 5: Kompetenzen Willensvollstrecker&#10;Quelle: Stolpersteinomenklatur: Hösly/Ferhat, successio 2016, 100&#10;"/>
  <p:tag name="OFFICEATWORKSHAPETHEMENAME" val="Walder Wyss.thmx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e"/>
  <p:tag name="OFFICEATWORKSHAPETHEMENAME" val="Walder Wyss.thmx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3"/>
  <p:tag name="OFFICEATWORKSHAPETHEMENAME" val="Walder Wyss.thmx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: Einheitliche Zuweisung an einen Erben&#10;Stolperstein 2: Unternehmenswert und Anrechnungszeitpunkt&#10;Stolperstein 3: Pflichtteilsrecht&#10;Stolperstein 4: ABVs und Formvorschriften&#10;Stolperstein 5: Kompetenzen Willensvollstrecker&#10;Quelle: Stolpersteinomenklatur: Hösly/Ferhat, successio 2016, 100&#10;"/>
  <p:tag name="OFFICEATWORKSHAPETHEMENAME" val="Walder Wyss.thmx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e"/>
  <p:tag name="OFFICEATWORKSHAPETHEMENAME" val="Walder Wyss.thmx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3"/>
  <p:tag name="OFFICEATWORKSHAPETHEMENAME" val="Walder Wyss.thmx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: Einheitliche Zuweisung an einen Erben&#10;Stolperstein 2: Unternehmenswert und Anrechnungszeitpunkt&#10;Stolperstein 3: Pflichtteilsrecht&#10;Stolperstein 4: ABVs und Formvorschriften&#10;Stolperstein 5: Kompetenzen Willensvollstrecker&#10;Quelle: Stolpersteinomenklatur: Hösly/Ferhat, successio 2016, 100&#10;"/>
  <p:tag name="OFFICEATWORKSHAPETHEMENAME" val="Walder Wyss.thmx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e"/>
  <p:tag name="OFFICEATWORKSHAPETHEMENAME" val="Walder Wyss.thmx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3"/>
  <p:tag name="OFFICEATWORKSHAPETHEMENAME" val="Walder Wyss.thmx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: Einheitliche Zuweisung an einen Erben&#10;Stolperstein 2: Unternehmenswert und Anrechnungszeitpunkt&#10;Stolperstein 3: Pflichtteilsrecht&#10;Stolperstein 4: ABVs und Formvorschriften&#10;Stolperstein 5: Kompetenzen Willensvollstrecker&#10;Quelle: Stolpersteinomenklatur: Hösly/Ferhat, successio 2016, 100&#10;"/>
  <p:tag name="OFFICEATWORKSHAPETHEMENAME" val="Walder Wyss.thmx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e"/>
  <p:tag name="OFFICEATWORKSHAPETHEMENAME" val="Walder Wyss.thmx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3"/>
  <p:tag name="OFFICEATWORKSHAPETHEMENAME" val="Walder Wyss.thmx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LeftBluBro&quot;, GetMasterPropertyValue(&quot;Organisation&quot;, &quot;PpLogoLargeLeftBluBro&quot;))]]"/>
  <p:tag name="OFFICEATWORKPICTUREIDENTIFIER" val="PpLogoLargeLeftBluBro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: Einheitliche Zuweisung an einen Erben&#10;Stolperstein 2: Unternehmenswert und Anrechnungszeitpunkt&#10;Stolperstein 3: Pflichtteilsrecht&#10;Stolperstein 4: ABVs und Formvorschriften&#10;Stolperstein 5: Kompetenzen Willensvollstrecker&#10;Quelle: Stolpersteinomenklatur: Hösly/Ferhat, successio 2016, 100&#10;"/>
  <p:tag name="OFFICEATWORKSHAPETHEMENAME" val="Walder Wyss.thmx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e"/>
  <p:tag name="OFFICEATWORKSHAPETHEMENAME" val="Walder Wyss.thmx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3"/>
  <p:tag name="OFFICEATWORKSHAPETHEMENAME" val="Walder Wyss.thmx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: Einheitliche Zuweisung an einen Erben&#10;Stolperstein 2: Unternehmenswert und Anrechnungszeitpunkt&#10;Stolperstein 3: Pflichtteilsrecht&#10;Stolperstein 4: ABVs und Formvorschriften&#10;Stolperstein 5: Kompetenzen Willensvollstrecker&#10;Quelle: Stolpersteinomenklatur: Hösly/Ferhat, successio 2016, 100&#10;"/>
  <p:tag name="OFFICEATWORKSHAPETHEMENAME" val="Walder Wyss.thmx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e"/>
  <p:tag name="OFFICEATWORKSHAPETHEMENAME" val="Walder Wyss.thmx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3"/>
  <p:tag name="OFFICEATWORKSHAPETHEMENAME" val="Walder Wyss.thmx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: Einheitliche Zuweisung an einen Erben&#10;Stolperstein 2: Unternehmenswert und Anrechnungszeitpunkt&#10;Stolperstein 3: Pflichtteilsrecht&#10;Stolperstein 4: ABVs und Formvorschriften&#10;Stolperstein 5: Kompetenzen Willensvollstrecker&#10;Quelle: Stolpersteinomenklatur: Hösly/Ferhat, successio 2016, 100&#10;"/>
  <p:tag name="OFFICEATWORKSHAPETHEMENAME" val="Walder Wyss.thmx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e"/>
  <p:tag name="OFFICEATWORKSHAPETHEMENAME" val="Walder Wyss.thmx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3"/>
  <p:tag name="OFFICEATWORKSHAPETHEMENAME" val="Walder Wyss.thmx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: Einheitliche Zuweisung an einen Erben&#10;Stolperstein 2: Unternehmenswert und Anrechnungszeitpunkt&#10;Stolperstein 3: Pflichtteilsrecht&#10;Stolperstein 4: ABVs und Formvorschriften&#10;Stolperstein 5: Kompetenzen Willensvollstrecker&#10;Quelle: Stolpersteinomenklatur: Hösly/Ferhat, successio 2016, 100&#10;"/>
  <p:tag name="OFFICEATWORKSHAPETHEMENAME" val="Walder Wyss.thmx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e"/>
  <p:tag name="OFFICEATWORKSHAPETHEMENAME" val="Walder Wyss.thmx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3"/>
  <p:tag name="OFFICEATWORKSHAPETHEMENAME" val="Walder Wyss.thmx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 1: Einheitliche Zuweisung an einen Erben&#10;Stolperstein 2: Unternehmenswert und Anrechnungszeitpunkt&#10;Stolperstein 3: Pflichtteilsrecht&#10;Stolperstein 4: ABVs und Formvorschriften&#10;Stolperstein 5: Kompetenzen Willensvollstrecker&#10;Quelle: Stolpersteinomenklatur: Hösly/Ferhat, successio 2016, 100&#10;"/>
  <p:tag name="OFFICEATWORKSHAPETHEMENAME" val="Walder Wyss.thmx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Stolpersteine"/>
  <p:tag name="OFFICEATWORKSHAPETHEMENAME" val="Walder Wyss.thmx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3"/>
  <p:tag name="OFFICEATWORKSHAPETHEMENAME" val="Walder Wyss.thmx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heme/theme1.xml><?xml version="1.0" encoding="utf-8"?>
<a:theme xmlns:a="http://schemas.openxmlformats.org/drawingml/2006/main" name="Walder Wyss">
  <a:themeElements>
    <a:clrScheme name="Walder Wyss">
      <a:dk1>
        <a:srgbClr val="002E60"/>
      </a:dk1>
      <a:lt1>
        <a:srgbClr val="FFFFFF"/>
      </a:lt1>
      <a:dk2>
        <a:srgbClr val="8D8045"/>
      </a:dk2>
      <a:lt2>
        <a:srgbClr val="BAAE72"/>
      </a:lt2>
      <a:accent1>
        <a:srgbClr val="BAAE72"/>
      </a:accent1>
      <a:accent2>
        <a:srgbClr val="5F7A8E"/>
      </a:accent2>
      <a:accent3>
        <a:srgbClr val="63402B"/>
      </a:accent3>
      <a:accent4>
        <a:srgbClr val="A8A99B"/>
      </a:accent4>
      <a:accent5>
        <a:srgbClr val="394955"/>
      </a:accent5>
      <a:accent6>
        <a:srgbClr val="996E4F"/>
      </a:accent6>
      <a:hlink>
        <a:srgbClr val="63402B"/>
      </a:hlink>
      <a:folHlink>
        <a:srgbClr val="996E4F"/>
      </a:folHlink>
    </a:clrScheme>
    <a:fontScheme name="Walder Wyss">
      <a:majorFont>
        <a:latin typeface="Ascender Serif Medium"/>
        <a:ea typeface=""/>
        <a:cs typeface=""/>
      </a:majorFont>
      <a:minorFont>
        <a:latin typeface="Calibri"/>
        <a:ea typeface=""/>
        <a:cs typeface=""/>
      </a:minorFont>
    </a:fontScheme>
    <a:fmtScheme name="Walder Wys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flat" cmpd="sng" algn="ctr">
          <a:solidFill>
            <a:srgbClr val="8D8045"/>
          </a:solidFill>
          <a:prstDash val="solid"/>
        </a:ln>
        <a:ln w="19050" cap="flat" cmpd="sng" algn="ctr">
          <a:solidFill>
            <a:srgbClr val="8D8045"/>
          </a:solidFill>
          <a:prstDash val="solid"/>
        </a:ln>
        <a:ln w="28575" cap="flat" cmpd="sng" algn="ctr">
          <a:solidFill>
            <a:srgbClr val="8D8045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dk1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DesignTheme>Walder Wyss.thmx</DesignTheme>
</file>

<file path=customXml/itemProps1.xml><?xml version="1.0" encoding="utf-8"?>
<ds:datastoreItem xmlns:ds="http://schemas.openxmlformats.org/officeDocument/2006/customXml" ds:itemID="{6637AE00-D01D-409B-A612-D148F469753F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Walder Wyss</Template>
  <TotalTime>0</TotalTime>
  <Words>1180</Words>
  <Application>Microsoft Office PowerPoint</Application>
  <PresentationFormat>Benutzerdefiniert</PresentationFormat>
  <Paragraphs>92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9" baseType="lpstr">
      <vt:lpstr>Ascender Serif Medium</vt:lpstr>
      <vt:lpstr>Arial</vt:lpstr>
      <vt:lpstr>Times New Roman</vt:lpstr>
      <vt:lpstr>Calibri</vt:lpstr>
      <vt:lpstr>Symbol</vt:lpstr>
      <vt:lpstr>Walder Wyss</vt:lpstr>
      <vt:lpstr> Veranstaltungsverbote: Vertragsrechtliche Aspekte Markus Vischer</vt:lpstr>
      <vt:lpstr>Ausgangsfall I</vt:lpstr>
      <vt:lpstr>Ausgangsfall II</vt:lpstr>
      <vt:lpstr>Tatbestände I</vt:lpstr>
      <vt:lpstr>Tatbestände II</vt:lpstr>
      <vt:lpstr>Tatbestände III</vt:lpstr>
      <vt:lpstr>Tatbestände IV</vt:lpstr>
      <vt:lpstr>Tatbestände V</vt:lpstr>
      <vt:lpstr>Rechtsfolgen I</vt:lpstr>
      <vt:lpstr>Rechtsfolgen II</vt:lpstr>
      <vt:lpstr>Rechtsfolgen III</vt:lpstr>
      <vt:lpstr>Rechtsfolgen IV</vt:lpstr>
      <vt:lpstr>Abgrenzung Unmöglich-keit/Zweckfortfall/-erreichung I</vt:lpstr>
      <vt:lpstr>Abgrenzung Unmöglich-keit/Zweckfortfall/-erreichung II</vt:lpstr>
      <vt:lpstr>Abgrenzung Zweck-fortfall/Verwendungsunmöglichkeit I</vt:lpstr>
      <vt:lpstr>Abgrenzung Zweck-fortfall/Verwendungsunmöglichkeit II</vt:lpstr>
      <vt:lpstr>Corona Verordnung vom 28.2.2020 SR 818.101.24 mit Veranstaltungsverbot I</vt:lpstr>
      <vt:lpstr>Corona Verordnung vom 28.2.2020 SR 818.101.24 mit Veranstaltungsverbot II</vt:lpstr>
      <vt:lpstr>Corona Verordnung vom 28.2.2020 SR 818.101.24 mit Veranstaltungsverbot III</vt:lpstr>
      <vt:lpstr>Corona Verordnung vom 28.2.2020 SR 818.101.24 mit Veranstaltungsverbot IV</vt:lpstr>
      <vt:lpstr>Corona Verordnung vom 28.2.2020 SR 818.101.24 mit Veranstaltungsverbot V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Vischer Markus</dc:creator>
  <cp:lastModifiedBy>Vischer Markus</cp:lastModifiedBy>
  <cp:revision>434</cp:revision>
  <cp:lastPrinted>2020-03-10T15:19:53Z</cp:lastPrinted>
  <dcterms:created xsi:type="dcterms:W3CDTF">2005-07-04T14:10:49Z</dcterms:created>
  <dcterms:modified xsi:type="dcterms:W3CDTF">2020-03-12T15:47:39Z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