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862" r:id="rId1"/>
  </p:sldMasterIdLst>
  <p:notesMasterIdLst>
    <p:notesMasterId r:id="rId12"/>
  </p:notesMasterIdLst>
  <p:handoutMasterIdLst>
    <p:handoutMasterId r:id="rId13"/>
  </p:handoutMasterIdLst>
  <p:sldIdLst>
    <p:sldId id="903" r:id="rId2"/>
    <p:sldId id="906" r:id="rId3"/>
    <p:sldId id="917" r:id="rId4"/>
    <p:sldId id="919" r:id="rId5"/>
    <p:sldId id="920" r:id="rId6"/>
    <p:sldId id="921" r:id="rId7"/>
    <p:sldId id="923" r:id="rId8"/>
    <p:sldId id="924" r:id="rId9"/>
    <p:sldId id="925" r:id="rId10"/>
    <p:sldId id="928" r:id="rId11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9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9AD"/>
    <a:srgbClr val="000000"/>
    <a:srgbClr val="3D3935"/>
    <a:srgbClr val="AB2328"/>
    <a:srgbClr val="425563"/>
    <a:srgbClr val="E3E0D8"/>
    <a:srgbClr val="4A4A49"/>
    <a:srgbClr val="D1CCBD"/>
    <a:srgbClr val="4B4B4A"/>
    <a:srgbClr val="475C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94725" autoAdjust="0"/>
  </p:normalViewPr>
  <p:slideViewPr>
    <p:cSldViewPr snapToGrid="0" snapToObjects="1" showGuides="1">
      <p:cViewPr varScale="1">
        <p:scale>
          <a:sx n="129" d="100"/>
          <a:sy n="129" d="100"/>
        </p:scale>
        <p:origin x="195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2" d="100"/>
          <a:sy n="52" d="100"/>
        </p:scale>
        <p:origin x="2958" y="84"/>
      </p:cViewPr>
      <p:guideLst>
        <p:guide orient="horz" pos="3159"/>
        <p:guide pos="2141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2945659" cy="496332"/>
          </a:xfrm>
          <a:prstGeom prst="rect">
            <a:avLst/>
          </a:prstGeom>
        </p:spPr>
        <p:txBody>
          <a:bodyPr vert="horz" lIns="96448" tIns="48225" rIns="96448" bIns="48225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9" y="1"/>
            <a:ext cx="2945659" cy="496332"/>
          </a:xfrm>
          <a:prstGeom prst="rect">
            <a:avLst/>
          </a:prstGeom>
        </p:spPr>
        <p:txBody>
          <a:bodyPr vert="horz" lIns="96448" tIns="48225" rIns="96448" bIns="48225" rtlCol="0"/>
          <a:lstStyle>
            <a:lvl1pPr algn="r">
              <a:defRPr sz="1300"/>
            </a:lvl1pPr>
          </a:lstStyle>
          <a:p>
            <a:fld id="{060F582C-E2C5-4743-A3F9-3780006FABA1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9428585"/>
            <a:ext cx="2945659" cy="496332"/>
          </a:xfrm>
          <a:prstGeom prst="rect">
            <a:avLst/>
          </a:prstGeom>
        </p:spPr>
        <p:txBody>
          <a:bodyPr vert="horz" lIns="96448" tIns="48225" rIns="96448" bIns="48225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9" y="9428585"/>
            <a:ext cx="2945659" cy="496332"/>
          </a:xfrm>
          <a:prstGeom prst="rect">
            <a:avLst/>
          </a:prstGeom>
        </p:spPr>
        <p:txBody>
          <a:bodyPr vert="horz" lIns="96448" tIns="48225" rIns="96448" bIns="48225" rtlCol="0" anchor="b"/>
          <a:lstStyle>
            <a:lvl1pPr algn="r">
              <a:defRPr sz="1300"/>
            </a:lvl1pPr>
          </a:lstStyle>
          <a:p>
            <a:fld id="{96552D09-15A1-42CC-A912-63D28C6D429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8358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5793"/>
          </a:xfrm>
          <a:prstGeom prst="rect">
            <a:avLst/>
          </a:prstGeom>
        </p:spPr>
        <p:txBody>
          <a:bodyPr vert="horz" lIns="89041" tIns="44520" rIns="89041" bIns="445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5793"/>
          </a:xfrm>
          <a:prstGeom prst="rect">
            <a:avLst/>
          </a:prstGeom>
        </p:spPr>
        <p:txBody>
          <a:bodyPr vert="horz" lIns="89041" tIns="44520" rIns="89041" bIns="44520" rtlCol="0"/>
          <a:lstStyle>
            <a:lvl1pPr algn="r">
              <a:defRPr sz="1200"/>
            </a:lvl1pPr>
          </a:lstStyle>
          <a:p>
            <a:fld id="{CD4F4F8C-E12D-4DA2-B836-7447DEE73739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041" tIns="44520" rIns="89041" bIns="445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66" y="4714657"/>
            <a:ext cx="5438748" cy="4466755"/>
          </a:xfrm>
          <a:prstGeom prst="rect">
            <a:avLst/>
          </a:prstGeom>
        </p:spPr>
        <p:txBody>
          <a:bodyPr vert="horz" lIns="89041" tIns="44520" rIns="89041" bIns="445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9041" tIns="44520" rIns="89041" bIns="445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9041" tIns="44520" rIns="89041" bIns="44520" rtlCol="0" anchor="b"/>
          <a:lstStyle>
            <a:lvl1pPr algn="r">
              <a:defRPr sz="1200"/>
            </a:lvl1pPr>
          </a:lstStyle>
          <a:p>
            <a:fld id="{2A31905A-D914-441C-A36F-408B1A96C46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7594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1905A-D914-441C-A36F-408B1A96C46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303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 flipH="1">
            <a:off x="1180800" y="2822400"/>
            <a:ext cx="1029600" cy="0"/>
          </a:xfrm>
          <a:prstGeom prst="line">
            <a:avLst/>
          </a:prstGeom>
          <a:ln w="12700" cmpd="sng">
            <a:solidFill>
              <a:srgbClr val="AB23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131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 flipH="1">
            <a:off x="468000" y="441325"/>
            <a:ext cx="1029600" cy="0"/>
          </a:xfrm>
          <a:prstGeom prst="line">
            <a:avLst/>
          </a:prstGeom>
          <a:ln w="12700" cmpd="sng">
            <a:solidFill>
              <a:srgbClr val="AB23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0000" y="6444391"/>
            <a:ext cx="2133600" cy="192181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400" baseline="0">
                <a:solidFill>
                  <a:srgbClr val="3D3935"/>
                </a:solidFill>
                <a:latin typeface="Times New Roman"/>
                <a:cs typeface="Times New Roman"/>
              </a:defRPr>
            </a:lvl1pPr>
          </a:lstStyle>
          <a:p>
            <a:fld id="{2CC4CF26-8106-A64C-B5CA-03A742C46B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7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 flipH="1">
            <a:off x="1180800" y="2822400"/>
            <a:ext cx="1029600" cy="0"/>
          </a:xfrm>
          <a:prstGeom prst="line">
            <a:avLst/>
          </a:prstGeom>
          <a:ln w="12700" cmpd="sng">
            <a:solidFill>
              <a:srgbClr val="AB23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080000" y="3103200"/>
            <a:ext cx="7668000" cy="1188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769"/>
              </a:lnSpc>
              <a:spcBef>
                <a:spcPct val="0"/>
              </a:spcBef>
              <a:buNone/>
              <a:defRPr sz="2800" baseline="0">
                <a:solidFill>
                  <a:srgbClr val="3D3935"/>
                </a:solidFill>
              </a:defRPr>
            </a:lvl1pPr>
            <a:lvl2pPr marL="0" indent="0">
              <a:lnSpc>
                <a:spcPts val="2769"/>
              </a:lnSpc>
              <a:spcBef>
                <a:spcPct val="0"/>
              </a:spcBef>
              <a:buNone/>
              <a:defRPr baseline="0">
                <a:solidFill>
                  <a:srgbClr val="3D3935"/>
                </a:solidFill>
              </a:defRPr>
            </a:lvl2pPr>
          </a:lstStyle>
          <a:p>
            <a:pPr lvl="0"/>
            <a:r>
              <a:rPr lang="de-DE" smtClean="0"/>
              <a:t>Click to edit title</a:t>
            </a:r>
          </a:p>
          <a:p>
            <a:pPr lvl="0"/>
            <a:endParaRPr lang="de-DE" smtClean="0"/>
          </a:p>
          <a:p>
            <a:pPr lvl="1"/>
            <a:r>
              <a:rPr lang="de-DE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000" y="828000"/>
            <a:ext cx="8359200" cy="5765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3D3935"/>
                </a:solidFill>
              </a:defRPr>
            </a:lvl1pPr>
          </a:lstStyle>
          <a:p>
            <a:r>
              <a:rPr lang="en-US" smtClean="0"/>
              <a:t>Click to edit title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368000" y="1525023"/>
            <a:ext cx="7351200" cy="4427537"/>
          </a:xfrm>
          <a:prstGeom prst="rect">
            <a:avLst/>
          </a:prstGeom>
        </p:spPr>
        <p:txBody>
          <a:bodyPr tIns="0">
            <a:noAutofit/>
          </a:bodyPr>
          <a:lstStyle>
            <a:lvl1pPr marL="180975" indent="-180975" algn="l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Times New Roman" panose="02020603050405020304" pitchFamily="18" charset="0"/>
              <a:buChar char="›"/>
              <a:defRPr sz="1800">
                <a:solidFill>
                  <a:srgbClr val="3D3935"/>
                </a:solidFill>
                <a:latin typeface="+mn-lt"/>
              </a:defRPr>
            </a:lvl1pPr>
            <a:lvl2pPr marL="0" indent="0" algn="l">
              <a:spcBef>
                <a:spcPct val="0"/>
              </a:spcBef>
              <a:spcAft>
                <a:spcPct val="0"/>
              </a:spcAft>
              <a:defRPr sz="1800">
                <a:solidFill>
                  <a:srgbClr val="6B6966"/>
                </a:solidFill>
              </a:defRPr>
            </a:lvl2pPr>
            <a:lvl3pPr marL="0" indent="0" algn="l">
              <a:spcBef>
                <a:spcPct val="0"/>
              </a:spcBef>
              <a:spcAft>
                <a:spcPct val="0"/>
              </a:spcAft>
              <a:buClr>
                <a:srgbClr val="A00F14"/>
              </a:buClr>
              <a:buFont typeface="Courier New" panose="02070309020205020404" pitchFamily="49" charset="0"/>
              <a:buChar char="­"/>
              <a:defRPr sz="1800">
                <a:solidFill>
                  <a:srgbClr val="6B6966"/>
                </a:solidFill>
              </a:defRPr>
            </a:lvl3pPr>
            <a:lvl4pPr marL="358775" indent="-179388" algn="l" defTabSz="207963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Times New Roman" panose="02020603050405020304" pitchFamily="18" charset="0"/>
              <a:buChar char="-"/>
              <a:defRPr sz="1800">
                <a:solidFill>
                  <a:srgbClr val="3D3935"/>
                </a:solidFill>
                <a:latin typeface="+mn-lt"/>
              </a:defRPr>
            </a:lvl4pPr>
            <a:lvl5pPr marL="0" indent="0" algn="l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Courier New" panose="02070309020205020404" pitchFamily="49" charset="0"/>
              <a:buChar char="­"/>
              <a:defRPr/>
            </a:lvl5pPr>
            <a:lvl6pPr marL="627063" indent="-179388">
              <a:buClr>
                <a:srgbClr val="C00000"/>
              </a:buClr>
              <a:buFont typeface="Times New Roman" panose="02020603050405020304" pitchFamily="18" charset="0"/>
              <a:buChar char="-"/>
              <a:defRPr sz="1800">
                <a:solidFill>
                  <a:srgbClr val="3D3935"/>
                </a:solidFill>
              </a:defRPr>
            </a:lvl6pPr>
            <a:lvl7pPr marL="896938" indent="-179388">
              <a:buClr>
                <a:srgbClr val="C00000"/>
              </a:buClr>
              <a:buFont typeface="Times New Roman" panose="02020603050405020304" pitchFamily="18" charset="0"/>
              <a:buChar char="-"/>
              <a:defRPr sz="1800">
                <a:solidFill>
                  <a:srgbClr val="3D3935"/>
                </a:solidFill>
              </a:defRPr>
            </a:lvl7pPr>
            <a:lvl8pPr marL="1165225" indent="-179388">
              <a:buClr>
                <a:srgbClr val="C00000"/>
              </a:buClr>
              <a:buFont typeface="Times New Roman" panose="02020603050405020304" pitchFamily="18" charset="0"/>
              <a:buChar char="-"/>
              <a:defRPr sz="1800">
                <a:solidFill>
                  <a:srgbClr val="3D3935"/>
                </a:solidFill>
              </a:defRPr>
            </a:lvl8pPr>
          </a:lstStyle>
          <a:p>
            <a:pPr lvl="0"/>
            <a:r>
              <a:rPr lang="en-US" smtClean="0"/>
              <a:t>Click to edit text</a:t>
            </a:r>
          </a:p>
          <a:p>
            <a:pPr lvl="3"/>
            <a:r>
              <a:rPr lang="en-US" smtClean="0"/>
              <a:t>Second level</a:t>
            </a:r>
          </a:p>
          <a:p>
            <a:pPr lvl="5"/>
            <a:r>
              <a:rPr lang="en-US" smtClean="0"/>
              <a:t>Third level</a:t>
            </a:r>
          </a:p>
          <a:p>
            <a:pPr lvl="6"/>
            <a:r>
              <a:rPr lang="en-US" smtClean="0"/>
              <a:t>Fourth level</a:t>
            </a:r>
          </a:p>
          <a:p>
            <a:pPr lvl="7"/>
            <a:r>
              <a:rPr lang="en-US" smtClean="0"/>
              <a:t>Fifth level</a:t>
            </a:r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468000" y="441325"/>
            <a:ext cx="1029600" cy="0"/>
          </a:xfrm>
          <a:prstGeom prst="line">
            <a:avLst/>
          </a:prstGeom>
          <a:ln w="12700" cmpd="sng">
            <a:solidFill>
              <a:srgbClr val="AB23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0000" y="6444391"/>
            <a:ext cx="2133600" cy="192181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400" baseline="0">
                <a:solidFill>
                  <a:srgbClr val="3D3935"/>
                </a:solidFill>
                <a:latin typeface="Times New Roman"/>
                <a:cs typeface="Times New Roman"/>
              </a:defRPr>
            </a:lvl1pPr>
          </a:lstStyle>
          <a:p>
            <a:fld id="{2CC4CF26-8106-A64C-B5CA-03A742C46B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25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000" y="828000"/>
            <a:ext cx="8359200" cy="7161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3D3935"/>
                </a:solidFill>
              </a:defRPr>
            </a:lvl1pPr>
          </a:lstStyle>
          <a:p>
            <a:r>
              <a:rPr lang="en-US" smtClean="0"/>
              <a:t>Click to edit title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59999" y="1668463"/>
            <a:ext cx="8359201" cy="4427537"/>
          </a:xfrm>
          <a:prstGeom prst="rect">
            <a:avLst/>
          </a:prstGeom>
        </p:spPr>
        <p:txBody>
          <a:bodyPr>
            <a:noAutofit/>
          </a:bodyPr>
          <a:lstStyle>
            <a:lvl1pPr marL="180975" indent="-180975" algn="l">
              <a:spcBef>
                <a:spcPct val="0"/>
              </a:spcBef>
              <a:spcAft>
                <a:spcPct val="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  <a:defRPr sz="1800" baseline="0">
                <a:solidFill>
                  <a:srgbClr val="3D3935"/>
                </a:solidFill>
                <a:latin typeface="+mn-lt"/>
              </a:defRPr>
            </a:lvl1pPr>
            <a:lvl2pPr marL="0" indent="0" algn="l">
              <a:spcBef>
                <a:spcPct val="0"/>
              </a:spcBef>
              <a:spcAft>
                <a:spcPct val="0"/>
              </a:spcAft>
              <a:defRPr sz="1800">
                <a:solidFill>
                  <a:srgbClr val="6B6966"/>
                </a:solidFill>
              </a:defRPr>
            </a:lvl2pPr>
            <a:lvl3pPr marL="0" indent="0" algn="l">
              <a:spcBef>
                <a:spcPct val="0"/>
              </a:spcBef>
              <a:spcAft>
                <a:spcPct val="0"/>
              </a:spcAft>
              <a:buClr>
                <a:srgbClr val="A00F14"/>
              </a:buClr>
              <a:buFont typeface="Courier New" panose="02070309020205020404" pitchFamily="49" charset="0"/>
              <a:buChar char="­"/>
              <a:defRPr sz="1800">
                <a:solidFill>
                  <a:srgbClr val="6B6966"/>
                </a:solidFill>
              </a:defRPr>
            </a:lvl3pPr>
            <a:lvl4pPr marL="358775" indent="-179388" algn="l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Times New Roman" panose="02020603050405020304" pitchFamily="18" charset="0"/>
              <a:buChar char="-"/>
              <a:defRPr sz="1800">
                <a:solidFill>
                  <a:srgbClr val="3D3935"/>
                </a:solidFill>
                <a:latin typeface="+mn-lt"/>
              </a:defRPr>
            </a:lvl4pPr>
            <a:lvl5pPr marL="0" indent="0" algn="l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Courier New" panose="02070309020205020404" pitchFamily="49" charset="0"/>
              <a:buChar char="­"/>
              <a:defRPr/>
            </a:lvl5pPr>
            <a:lvl6pPr marL="627063" indent="-179388">
              <a:buClr>
                <a:srgbClr val="C00000"/>
              </a:buClr>
              <a:buFont typeface="Times New Roman" panose="02020603050405020304" pitchFamily="18" charset="0"/>
              <a:buChar char="-"/>
              <a:defRPr sz="1800">
                <a:solidFill>
                  <a:srgbClr val="3D3935"/>
                </a:solidFill>
              </a:defRPr>
            </a:lvl6pPr>
            <a:lvl7pPr marL="896938" indent="-179388">
              <a:buClr>
                <a:srgbClr val="AB2328"/>
              </a:buClr>
              <a:buFont typeface="Times New Roman" panose="02020603050405020304" pitchFamily="18" charset="0"/>
              <a:buChar char="-"/>
              <a:defRPr sz="1800">
                <a:solidFill>
                  <a:srgbClr val="3D3935"/>
                </a:solidFill>
              </a:defRPr>
            </a:lvl7pPr>
            <a:lvl8pPr marL="1165225" indent="-179388" defTabSz="404813">
              <a:buClr>
                <a:srgbClr val="C00000"/>
              </a:buClr>
              <a:buFont typeface="Times New Roman" panose="02020603050405020304" pitchFamily="18" charset="0"/>
              <a:buChar char="-"/>
              <a:defRPr sz="1800">
                <a:solidFill>
                  <a:srgbClr val="3D3935"/>
                </a:solidFill>
              </a:defRPr>
            </a:lvl8pPr>
          </a:lstStyle>
          <a:p>
            <a:pPr lvl="0"/>
            <a:r>
              <a:rPr lang="en-US" smtClean="0"/>
              <a:t>Click to edit text</a:t>
            </a:r>
          </a:p>
          <a:p>
            <a:pPr lvl="3"/>
            <a:r>
              <a:rPr lang="en-US" smtClean="0"/>
              <a:t>Second level</a:t>
            </a:r>
          </a:p>
          <a:p>
            <a:pPr lvl="5"/>
            <a:r>
              <a:rPr lang="en-US" smtClean="0"/>
              <a:t>Third level</a:t>
            </a:r>
          </a:p>
          <a:p>
            <a:pPr lvl="6"/>
            <a:r>
              <a:rPr lang="en-US" smtClean="0"/>
              <a:t>Fourth level</a:t>
            </a:r>
          </a:p>
          <a:p>
            <a:pPr lvl="7"/>
            <a:r>
              <a:rPr lang="en-US" smtClean="0"/>
              <a:t>Fifth level</a:t>
            </a:r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68000" y="441325"/>
            <a:ext cx="1029600" cy="0"/>
          </a:xfrm>
          <a:prstGeom prst="line">
            <a:avLst/>
          </a:prstGeom>
          <a:ln w="12700" cmpd="sng">
            <a:solidFill>
              <a:srgbClr val="AB23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0000" y="6444391"/>
            <a:ext cx="2133600" cy="192181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400" baseline="0">
                <a:solidFill>
                  <a:srgbClr val="3D3935"/>
                </a:solidFill>
                <a:latin typeface="Times New Roman"/>
                <a:cs typeface="Times New Roman"/>
              </a:defRPr>
            </a:lvl1pPr>
          </a:lstStyle>
          <a:p>
            <a:fld id="{2CC4CF26-8106-A64C-B5CA-03A742C46B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08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000" y="828000"/>
            <a:ext cx="8359200" cy="7161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3D3935"/>
                </a:solidFill>
              </a:defRPr>
            </a:lvl1pPr>
          </a:lstStyle>
          <a:p>
            <a:r>
              <a:rPr lang="en-US" smtClean="0"/>
              <a:t>Click to edit title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1668463"/>
            <a:ext cx="5241888" cy="4427537"/>
          </a:xfrm>
          <a:prstGeom prst="rect">
            <a:avLst/>
          </a:prstGeom>
        </p:spPr>
        <p:txBody>
          <a:bodyPr>
            <a:noAutofit/>
          </a:bodyPr>
          <a:lstStyle>
            <a:lvl1pPr marL="180975" indent="-180975" algn="l">
              <a:spcBef>
                <a:spcPct val="0"/>
              </a:spcBef>
              <a:spcAft>
                <a:spcPct val="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  <a:defRPr sz="1800">
                <a:solidFill>
                  <a:srgbClr val="3D3935"/>
                </a:solidFill>
                <a:latin typeface="+mn-lt"/>
              </a:defRPr>
            </a:lvl1pPr>
            <a:lvl2pPr marL="0" indent="0" algn="l">
              <a:spcBef>
                <a:spcPct val="0"/>
              </a:spcBef>
              <a:spcAft>
                <a:spcPct val="0"/>
              </a:spcAft>
              <a:defRPr sz="1800">
                <a:solidFill>
                  <a:srgbClr val="6B6966"/>
                </a:solidFill>
              </a:defRPr>
            </a:lvl2pPr>
            <a:lvl3pPr marL="0" indent="0" algn="l">
              <a:spcBef>
                <a:spcPct val="0"/>
              </a:spcBef>
              <a:spcAft>
                <a:spcPct val="0"/>
              </a:spcAft>
              <a:buClr>
                <a:srgbClr val="A00F14"/>
              </a:buClr>
              <a:buFont typeface="Courier New" panose="02070309020205020404" pitchFamily="49" charset="0"/>
              <a:buChar char="­"/>
              <a:defRPr sz="1800">
                <a:solidFill>
                  <a:srgbClr val="6B6966"/>
                </a:solidFill>
              </a:defRPr>
            </a:lvl3pPr>
            <a:lvl4pPr marL="357188" indent="-176213" algn="l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Times New Roman" panose="02020603050405020304" pitchFamily="18" charset="0"/>
              <a:buChar char="-"/>
              <a:tabLst>
                <a:tab pos="357188" algn="l"/>
              </a:tabLst>
              <a:defRPr sz="1800">
                <a:solidFill>
                  <a:srgbClr val="3D3935"/>
                </a:solidFill>
                <a:latin typeface="+mn-lt"/>
              </a:defRPr>
            </a:lvl4pPr>
            <a:lvl5pPr marL="0" indent="0" algn="l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Courier New" panose="02070309020205020404" pitchFamily="49" charset="0"/>
              <a:buChar char="­"/>
              <a:defRPr/>
            </a:lvl5pPr>
            <a:lvl6pPr marL="628650" indent="-180975">
              <a:buClr>
                <a:srgbClr val="C00000"/>
              </a:buClr>
              <a:buFont typeface="Times New Roman" panose="02020603050405020304" pitchFamily="18" charset="0"/>
              <a:buChar char="-"/>
              <a:tabLst>
                <a:tab pos="357188" algn="l"/>
              </a:tabLst>
              <a:defRPr sz="1800">
                <a:solidFill>
                  <a:srgbClr val="3D3935"/>
                </a:solidFill>
              </a:defRPr>
            </a:lvl6pPr>
            <a:lvl7pPr marL="895350" indent="-176213">
              <a:buClr>
                <a:srgbClr val="C00000"/>
              </a:buClr>
              <a:buFont typeface="Times New Roman" panose="02020603050405020304" pitchFamily="18" charset="0"/>
              <a:buChar char="-"/>
              <a:tabLst>
                <a:tab pos="357188" algn="l"/>
              </a:tabLst>
              <a:defRPr sz="1800">
                <a:solidFill>
                  <a:srgbClr val="3D3935"/>
                </a:solidFill>
              </a:defRPr>
            </a:lvl7pPr>
            <a:lvl8pPr marL="1166813" indent="-180975" defTabSz="404813">
              <a:buClr>
                <a:srgbClr val="C00000"/>
              </a:buClr>
              <a:buFont typeface="Times New Roman" panose="02020603050405020304" pitchFamily="18" charset="0"/>
              <a:buChar char="-"/>
              <a:tabLst>
                <a:tab pos="357188" algn="l"/>
              </a:tabLst>
              <a:defRPr sz="1800">
                <a:solidFill>
                  <a:srgbClr val="3D3935"/>
                </a:solidFill>
              </a:defRPr>
            </a:lvl8pPr>
          </a:lstStyle>
          <a:p>
            <a:pPr lvl="0"/>
            <a:r>
              <a:rPr lang="en-US" smtClean="0"/>
              <a:t>Click to edit text</a:t>
            </a:r>
          </a:p>
          <a:p>
            <a:pPr lvl="3"/>
            <a:r>
              <a:rPr lang="en-US" smtClean="0"/>
              <a:t>Second level</a:t>
            </a:r>
          </a:p>
          <a:p>
            <a:pPr lvl="5"/>
            <a:r>
              <a:rPr lang="en-US" smtClean="0"/>
              <a:t>Third level</a:t>
            </a:r>
          </a:p>
          <a:p>
            <a:pPr lvl="6"/>
            <a:r>
              <a:rPr lang="en-US" smtClean="0"/>
              <a:t>Fourth level</a:t>
            </a:r>
          </a:p>
          <a:p>
            <a:pPr lvl="7"/>
            <a:r>
              <a:rPr lang="en-US" smtClean="0"/>
              <a:t>Fifth level</a:t>
            </a:r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68000" y="441325"/>
            <a:ext cx="1029600" cy="0"/>
          </a:xfrm>
          <a:prstGeom prst="line">
            <a:avLst/>
          </a:prstGeom>
          <a:ln w="12700" cmpd="sng">
            <a:solidFill>
              <a:srgbClr val="AB23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98386" y="1773238"/>
            <a:ext cx="2845613" cy="345598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rgbClr val="4B4B4A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0000" y="6444391"/>
            <a:ext cx="2133600" cy="192181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400" baseline="0">
                <a:solidFill>
                  <a:srgbClr val="3D3935"/>
                </a:solidFill>
                <a:latin typeface="Times New Roman"/>
                <a:cs typeface="Times New Roman"/>
              </a:defRPr>
            </a:lvl1pPr>
          </a:lstStyle>
          <a:p>
            <a:fld id="{2CC4CF26-8106-A64C-B5CA-03A742C46B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924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000" y="828000"/>
            <a:ext cx="8359200" cy="7161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aseline="0">
                <a:solidFill>
                  <a:srgbClr val="3D3935"/>
                </a:solidFill>
              </a:defRPr>
            </a:lvl1pPr>
          </a:lstStyle>
          <a:p>
            <a:r>
              <a:rPr lang="en-US" smtClean="0"/>
              <a:t>Click to edit title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0000" y="1708150"/>
            <a:ext cx="4050000" cy="4418014"/>
          </a:xfrm>
          <a:prstGeom prst="rect">
            <a:avLst/>
          </a:prstGeom>
        </p:spPr>
        <p:txBody>
          <a:bodyPr/>
          <a:lstStyle>
            <a:lvl1pPr marL="164127" indent="-164127">
              <a:buClr>
                <a:srgbClr val="AB2328"/>
              </a:buClr>
              <a:buFont typeface="Times New Roman" panose="02020603050405020304" pitchFamily="18" charset="0"/>
              <a:buChar char="›"/>
              <a:defRPr sz="1800">
                <a:solidFill>
                  <a:srgbClr val="3D3935"/>
                </a:solidFill>
              </a:defRPr>
            </a:lvl1pPr>
            <a:lvl2pPr marL="404813" indent="-234950">
              <a:buClr>
                <a:srgbClr val="AB2328"/>
              </a:buClr>
              <a:defRPr sz="1800">
                <a:solidFill>
                  <a:srgbClr val="3D3935"/>
                </a:solidFill>
              </a:defRPr>
            </a:lvl2pPr>
            <a:lvl3pPr>
              <a:defRPr sz="1846">
                <a:solidFill>
                  <a:srgbClr val="4A4A49"/>
                </a:solidFill>
              </a:defRPr>
            </a:lvl3pPr>
            <a:lvl4pPr>
              <a:defRPr sz="1662">
                <a:solidFill>
                  <a:srgbClr val="4A4A49"/>
                </a:solidFill>
              </a:defRPr>
            </a:lvl4pPr>
            <a:lvl5pPr>
              <a:defRPr sz="1662">
                <a:solidFill>
                  <a:srgbClr val="4A4A49"/>
                </a:solidFill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text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58974" y="1708150"/>
            <a:ext cx="4060225" cy="4418014"/>
          </a:xfrm>
          <a:prstGeom prst="rect">
            <a:avLst/>
          </a:prstGeom>
        </p:spPr>
        <p:txBody>
          <a:bodyPr/>
          <a:lstStyle>
            <a:lvl1pPr marL="164127" indent="-164127">
              <a:buClr>
                <a:srgbClr val="AB2328"/>
              </a:buClr>
              <a:buFont typeface="Times New Roman" panose="02020603050405020304" pitchFamily="18" charset="0"/>
              <a:buChar char="›"/>
              <a:defRPr sz="1800">
                <a:solidFill>
                  <a:srgbClr val="3D3935"/>
                </a:solidFill>
              </a:defRPr>
            </a:lvl1pPr>
            <a:lvl2pPr marL="404813" indent="-234950">
              <a:buClr>
                <a:srgbClr val="AB2328"/>
              </a:buClr>
              <a:defRPr sz="1800">
                <a:solidFill>
                  <a:srgbClr val="3D3935"/>
                </a:solidFill>
              </a:defRPr>
            </a:lvl2pPr>
            <a:lvl3pPr>
              <a:defRPr sz="1846">
                <a:solidFill>
                  <a:srgbClr val="4A4A49"/>
                </a:solidFill>
              </a:defRPr>
            </a:lvl3pPr>
            <a:lvl4pPr>
              <a:defRPr sz="1662">
                <a:solidFill>
                  <a:srgbClr val="4A4A49"/>
                </a:solidFill>
              </a:defRPr>
            </a:lvl4pPr>
            <a:lvl5pPr>
              <a:defRPr sz="1662">
                <a:solidFill>
                  <a:srgbClr val="4A4A49"/>
                </a:solidFill>
              </a:defRPr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text</a:t>
            </a:r>
          </a:p>
          <a:p>
            <a:pPr lvl="1"/>
            <a:r>
              <a:rPr lang="en-US" smtClean="0"/>
              <a:t>Second level</a:t>
            </a:r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68000" y="441325"/>
            <a:ext cx="1029600" cy="0"/>
          </a:xfrm>
          <a:prstGeom prst="line">
            <a:avLst/>
          </a:prstGeom>
          <a:ln w="12700" cmpd="sng">
            <a:solidFill>
              <a:srgbClr val="AB23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0000" y="6444391"/>
            <a:ext cx="2133600" cy="192181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400" baseline="0">
                <a:solidFill>
                  <a:srgbClr val="3D3935"/>
                </a:solidFill>
                <a:latin typeface="Times New Roman"/>
                <a:cs typeface="Times New Roman"/>
              </a:defRPr>
            </a:lvl1pPr>
          </a:lstStyle>
          <a:p>
            <a:fld id="{2CC4CF26-8106-A64C-B5CA-03A742C46B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40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000" y="828000"/>
            <a:ext cx="8359200" cy="7161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3D3935"/>
                </a:solidFill>
              </a:defRPr>
            </a:lvl1pPr>
          </a:lstStyle>
          <a:p>
            <a:r>
              <a:rPr lang="en-US" smtClean="0"/>
              <a:t>Click to edit title</a:t>
            </a:r>
            <a:endParaRPr lang="en-US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468000" y="441325"/>
            <a:ext cx="1029600" cy="0"/>
          </a:xfrm>
          <a:prstGeom prst="line">
            <a:avLst/>
          </a:prstGeom>
          <a:ln w="12700" cmpd="sng">
            <a:solidFill>
              <a:srgbClr val="AB23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0000" y="6444391"/>
            <a:ext cx="2133600" cy="192181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400" baseline="0">
                <a:solidFill>
                  <a:srgbClr val="3D3935"/>
                </a:solidFill>
                <a:latin typeface="Times New Roman"/>
                <a:cs typeface="Times New Roman"/>
              </a:defRPr>
            </a:lvl1pPr>
          </a:lstStyle>
          <a:p>
            <a:fld id="{2CC4CF26-8106-A64C-B5CA-03A742C46B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860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4383088"/>
            <a:ext cx="3634387" cy="13271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>
                <a:solidFill>
                  <a:srgbClr val="3D3935"/>
                </a:solidFill>
              </a:defRPr>
            </a:lvl1pPr>
          </a:lstStyle>
          <a:p>
            <a:pPr lvl="0"/>
            <a:r>
              <a:rPr lang="en-US" smtClean="0"/>
              <a:t>Click to edit text</a:t>
            </a:r>
            <a:endParaRPr lang="en-GB"/>
          </a:p>
        </p:txBody>
      </p:sp>
      <p:cxnSp>
        <p:nvCxnSpPr>
          <p:cNvPr id="3" name="Straight Connector 2"/>
          <p:cNvCxnSpPr/>
          <p:nvPr userDrawn="1"/>
        </p:nvCxnSpPr>
        <p:spPr>
          <a:xfrm flipH="1">
            <a:off x="468000" y="441325"/>
            <a:ext cx="1029600" cy="0"/>
          </a:xfrm>
          <a:prstGeom prst="line">
            <a:avLst/>
          </a:prstGeom>
          <a:ln w="12700" cmpd="sng">
            <a:solidFill>
              <a:srgbClr val="AB23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9129" y="6444391"/>
            <a:ext cx="2133600" cy="192181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400" baseline="0">
                <a:solidFill>
                  <a:srgbClr val="3D3935"/>
                </a:solidFill>
                <a:latin typeface="Times New Roman"/>
                <a:cs typeface="Times New Roman"/>
              </a:defRPr>
            </a:lvl1pPr>
          </a:lstStyle>
          <a:p>
            <a:fld id="{2CC4CF26-8106-A64C-B5CA-03A742C46BBA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0" y="1663513"/>
            <a:ext cx="4399200" cy="449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ct val="0"/>
              </a:spcBef>
              <a:spcAft>
                <a:spcPct val="0"/>
              </a:spcAft>
              <a:buFontTx/>
              <a:buNone/>
              <a:defRPr>
                <a:solidFill>
                  <a:srgbClr val="3D3935"/>
                </a:solidFill>
              </a:defRPr>
            </a:lvl1pPr>
            <a:lvl2pPr marL="190500" indent="0"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 marL="342909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text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68000" y="1773238"/>
            <a:ext cx="3337560" cy="240487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rgbClr val="4B4B4A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828000"/>
            <a:ext cx="8359200" cy="78071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2769"/>
              </a:lnSpc>
              <a:spcBef>
                <a:spcPct val="0"/>
              </a:spcBef>
              <a:buFontTx/>
              <a:buNone/>
              <a:defRPr sz="2800">
                <a:solidFill>
                  <a:srgbClr val="3D3935"/>
                </a:solidFill>
              </a:defRPr>
            </a:lvl1pPr>
            <a:lvl2pPr marL="190500" indent="0">
              <a:buFontTx/>
              <a:buNone/>
              <a:defRPr/>
            </a:lvl2pPr>
          </a:lstStyle>
          <a:p>
            <a:pPr lvl="0"/>
            <a:r>
              <a:rPr lang="en-US" smtClean="0"/>
              <a:t>Click to edit Bio headline</a:t>
            </a:r>
          </a:p>
        </p:txBody>
      </p:sp>
    </p:spTree>
    <p:extLst>
      <p:ext uri="{BB962C8B-B14F-4D97-AF65-F5344CB8AC3E}">
        <p14:creationId xmlns:p14="http://schemas.microsoft.com/office/powerpoint/2010/main" val="4131441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282650" y="4163544"/>
            <a:ext cx="2516188" cy="18097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rgbClr val="4B4B4A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1283200" y="1786874"/>
            <a:ext cx="2516188" cy="18097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rgbClr val="4B4B4A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cxnSp>
        <p:nvCxnSpPr>
          <p:cNvPr id="3" name="Straight Connector 2"/>
          <p:cNvCxnSpPr/>
          <p:nvPr userDrawn="1"/>
        </p:nvCxnSpPr>
        <p:spPr>
          <a:xfrm flipH="1">
            <a:off x="468000" y="441325"/>
            <a:ext cx="1029600" cy="0"/>
          </a:xfrm>
          <a:prstGeom prst="line">
            <a:avLst/>
          </a:prstGeom>
          <a:ln w="12700" cmpd="sng">
            <a:solidFill>
              <a:srgbClr val="AB23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4420075" y="3877147"/>
            <a:ext cx="1080000" cy="0"/>
          </a:xfrm>
          <a:prstGeom prst="line">
            <a:avLst/>
          </a:prstGeom>
          <a:ln w="12700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828000"/>
            <a:ext cx="8359200" cy="6586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2769"/>
              </a:lnSpc>
              <a:spcBef>
                <a:spcPct val="0"/>
              </a:spcBef>
              <a:buFontTx/>
              <a:buNone/>
              <a:defRPr lang="en-US" sz="2800" kern="1200" smtClean="0">
                <a:solidFill>
                  <a:srgbClr val="3D3935"/>
                </a:solidFill>
                <a:latin typeface="Times New Roman"/>
                <a:ea typeface="+mn-ea"/>
                <a:cs typeface="Times New Roman"/>
              </a:defRPr>
            </a:lvl1pPr>
            <a:lvl2pPr marL="190500" indent="0">
              <a:buFontTx/>
              <a:buNone/>
              <a:defRPr/>
            </a:lvl2pPr>
          </a:lstStyle>
          <a:p>
            <a:pPr marL="0" lvl="0" indent="0" algn="l" defTabSz="422041" rtl="0" eaLnBrk="1" latinLnBrk="0" hangingPunct="1">
              <a:spcBef>
                <a:spcPts val="831"/>
              </a:spcBef>
              <a:spcAft>
                <a:spcPct val="0"/>
              </a:spcAft>
              <a:buClr>
                <a:schemeClr val="accent2"/>
              </a:buClr>
              <a:buFontTx/>
              <a:buNone/>
            </a:pPr>
            <a:r>
              <a:rPr lang="en-US" smtClean="0"/>
              <a:t>Click to edit Contact headline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0" y="1664906"/>
            <a:ext cx="4399200" cy="20367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>
                <a:solidFill>
                  <a:srgbClr val="3D3935"/>
                </a:solidFill>
              </a:defRPr>
            </a:lvl1pPr>
          </a:lstStyle>
          <a:p>
            <a:pPr lvl="0"/>
            <a:r>
              <a:rPr lang="en-US" smtClean="0"/>
              <a:t>Click to edit text</a:t>
            </a:r>
            <a:endParaRPr lang="en-GB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20000" y="4057524"/>
            <a:ext cx="4399200" cy="20367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>
                <a:solidFill>
                  <a:srgbClr val="3D3935"/>
                </a:solidFill>
              </a:defRPr>
            </a:lvl1pPr>
          </a:lstStyle>
          <a:p>
            <a:pPr lvl="0"/>
            <a:r>
              <a:rPr lang="en-US" smtClean="0"/>
              <a:t>Click to edit text</a:t>
            </a:r>
            <a:endParaRPr lang="en-GB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0000" y="6444391"/>
            <a:ext cx="2133600" cy="192181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400" baseline="0">
                <a:solidFill>
                  <a:srgbClr val="3D3935"/>
                </a:solidFill>
                <a:latin typeface="Times New Roman"/>
                <a:cs typeface="Times New Roman"/>
              </a:defRPr>
            </a:lvl1pPr>
          </a:lstStyle>
          <a:p>
            <a:fld id="{2CC4CF26-8106-A64C-B5CA-03A742C46B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24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 flipH="1">
            <a:off x="468000" y="441325"/>
            <a:ext cx="1029600" cy="0"/>
          </a:xfrm>
          <a:prstGeom prst="line">
            <a:avLst/>
          </a:prstGeom>
          <a:ln w="12700" cmpd="sng">
            <a:solidFill>
              <a:srgbClr val="AB23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0000" y="6444391"/>
            <a:ext cx="2133600" cy="192181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400" baseline="0">
                <a:solidFill>
                  <a:srgbClr val="3D3935"/>
                </a:solidFill>
                <a:latin typeface="Times New Roman"/>
                <a:cs typeface="Times New Roman"/>
              </a:defRPr>
            </a:lvl1pPr>
          </a:lstStyle>
          <a:p>
            <a:fld id="{2CC4CF26-8106-A64C-B5CA-03A742C46BBA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828000"/>
            <a:ext cx="8359200" cy="78071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2769"/>
              </a:lnSpc>
              <a:spcBef>
                <a:spcPct val="0"/>
              </a:spcBef>
              <a:buFontTx/>
              <a:buNone/>
              <a:defRPr lang="en-US" sz="2800" kern="1200" smtClean="0">
                <a:solidFill>
                  <a:srgbClr val="3D3935"/>
                </a:solidFill>
                <a:latin typeface="Times New Roman"/>
                <a:ea typeface="+mn-ea"/>
                <a:cs typeface="Times New Roman"/>
              </a:defRPr>
            </a:lvl1pPr>
            <a:lvl2pPr marL="190500" indent="0">
              <a:buFontTx/>
              <a:buNone/>
              <a:defRPr/>
            </a:lvl2pPr>
          </a:lstStyle>
          <a:p>
            <a:pPr marL="0" lvl="0" indent="0" algn="l" defTabSz="422041" rtl="0" eaLnBrk="1" latinLnBrk="0" hangingPunct="1">
              <a:spcBef>
                <a:spcPts val="831"/>
              </a:spcBef>
              <a:spcAft>
                <a:spcPct val="0"/>
              </a:spcAft>
              <a:buClr>
                <a:schemeClr val="accent2"/>
              </a:buClr>
              <a:buFontTx/>
              <a:buNone/>
            </a:pPr>
            <a:r>
              <a:rPr lang="en-US" smtClean="0"/>
              <a:t>Click to edit Chart headline</a:t>
            </a: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4"/>
          </p:nvPr>
        </p:nvSpPr>
        <p:spPr>
          <a:xfrm>
            <a:off x="1080000" y="1707403"/>
            <a:ext cx="6342063" cy="44370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Diagramm durch Klicken auf Symbol hinzufügen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791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9129" y="6444391"/>
            <a:ext cx="2133600" cy="192181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1400">
                <a:solidFill>
                  <a:srgbClr val="4B4B4A"/>
                </a:solidFill>
                <a:latin typeface="Times New Roman"/>
                <a:cs typeface="Times New Roman"/>
              </a:defRPr>
            </a:lvl1pPr>
          </a:lstStyle>
          <a:p>
            <a:fld id="{2CC4CF26-8106-A64C-B5CA-03A742C46BBA}" type="slidenum">
              <a:rPr lang="en-US" smtClean="0"/>
              <a:t>‹Nr.›</a:t>
            </a:fld>
            <a:endParaRPr lang="en-US"/>
          </a:p>
        </p:txBody>
      </p:sp>
      <p:pic>
        <p:nvPicPr>
          <p:cNvPr id="9" name="Picture 8" descr="Lenz &amp; Staehelin-Logo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6607019" y="6402474"/>
            <a:ext cx="2079782" cy="193878"/>
          </a:xfrm>
          <a:prstGeom prst="rect">
            <a:avLst/>
          </a:prstGeom>
        </p:spPr>
      </p:pic>
      <p:pic>
        <p:nvPicPr>
          <p:cNvPr id="7" name="Picture 6" descr="Lenz &amp; Staehelin-Logo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6607019" y="6402474"/>
            <a:ext cx="2079782" cy="19387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>
          <a:xfrm>
            <a:off x="6607019" y="6414263"/>
            <a:ext cx="2079782" cy="19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075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69" r:id="rId2"/>
    <p:sldLayoutId id="2147483864" r:id="rId3"/>
    <p:sldLayoutId id="2147483870" r:id="rId4"/>
    <p:sldLayoutId id="2147483865" r:id="rId5"/>
    <p:sldLayoutId id="2147483866" r:id="rId6"/>
    <p:sldLayoutId id="2147483867" r:id="rId7"/>
    <p:sldLayoutId id="2147483872" r:id="rId8"/>
    <p:sldLayoutId id="2147483875" r:id="rId9"/>
    <p:sldLayoutId id="2147483877" r:id="rId10"/>
    <p:sldLayoutId id="214748387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22041" rtl="0" eaLnBrk="1" latinLnBrk="0" hangingPunct="1">
        <a:lnSpc>
          <a:spcPts val="2769"/>
        </a:lnSpc>
        <a:spcBef>
          <a:spcPct val="0"/>
        </a:spcBef>
        <a:buNone/>
        <a:defRPr sz="2769" kern="1200">
          <a:solidFill>
            <a:schemeClr val="bg2"/>
          </a:solidFill>
          <a:latin typeface="Times New Roman"/>
          <a:ea typeface="+mj-ea"/>
          <a:cs typeface="Times New Roman"/>
        </a:defRPr>
      </a:lvl1pPr>
    </p:titleStyle>
    <p:bodyStyle>
      <a:lvl1pPr marL="164127" indent="-164127" algn="l" defTabSz="422041" rtl="0" eaLnBrk="1" latinLnBrk="0" hangingPunct="1">
        <a:spcBef>
          <a:spcPts val="831"/>
        </a:spcBef>
        <a:spcAft>
          <a:spcPct val="0"/>
        </a:spcAft>
        <a:buClr>
          <a:schemeClr val="accent2"/>
        </a:buClr>
        <a:buFont typeface="Lucida Grande"/>
        <a:buChar char="›"/>
        <a:defRPr sz="1800" kern="1200">
          <a:solidFill>
            <a:srgbClr val="6B6966"/>
          </a:solidFill>
          <a:latin typeface="Times New Roman"/>
          <a:ea typeface="+mn-ea"/>
          <a:cs typeface="Times New Roman"/>
        </a:defRPr>
      </a:lvl1pPr>
      <a:lvl2pPr marL="361950" indent="-171450" algn="l" defTabSz="422041" rtl="0" eaLnBrk="1" latinLnBrk="0" hangingPunct="1">
        <a:spcBef>
          <a:spcPts val="831"/>
        </a:spcBef>
        <a:spcAft>
          <a:spcPts val="2492"/>
        </a:spcAft>
        <a:buClr>
          <a:srgbClr val="C00000"/>
        </a:buClr>
        <a:buFont typeface="Courier New" panose="02070309020205020404" pitchFamily="49" charset="0"/>
        <a:buChar char="­"/>
        <a:defRPr sz="1800" b="0" kern="1200">
          <a:solidFill>
            <a:srgbClr val="6B6966"/>
          </a:solidFill>
          <a:latin typeface="Times New Roman"/>
          <a:ea typeface="+mn-ea"/>
          <a:cs typeface="Times New Roman"/>
        </a:defRPr>
      </a:lvl2pPr>
      <a:lvl3pPr marL="2931" indent="0" algn="l" defTabSz="422041" rtl="0" eaLnBrk="1" latinLnBrk="0" hangingPunct="1">
        <a:spcBef>
          <a:spcPct val="20000"/>
        </a:spcBef>
        <a:buFont typeface="Lucida Grande"/>
        <a:buNone/>
        <a:defRPr sz="1800" kern="1200">
          <a:solidFill>
            <a:srgbClr val="6B6966"/>
          </a:solidFill>
          <a:latin typeface="Times New Roman"/>
          <a:ea typeface="+mn-ea"/>
          <a:cs typeface="Times New Roman"/>
        </a:defRPr>
      </a:lvl3pPr>
      <a:lvl4pPr marL="171454" indent="0" algn="l" defTabSz="422041" rtl="0" eaLnBrk="1" latinLnBrk="0" hangingPunct="1">
        <a:spcBef>
          <a:spcPct val="20000"/>
        </a:spcBef>
        <a:buFont typeface="Arial"/>
        <a:buNone/>
        <a:defRPr sz="1800" kern="1200">
          <a:solidFill>
            <a:srgbClr val="6B6966"/>
          </a:solidFill>
          <a:latin typeface="Times New Roman"/>
          <a:ea typeface="+mn-ea"/>
          <a:cs typeface="Times New Roman"/>
        </a:defRPr>
      </a:lvl4pPr>
      <a:lvl5pPr marL="502640" indent="-159731" algn="l" defTabSz="485055" rtl="0" eaLnBrk="1" latinLnBrk="0" hangingPunct="1">
        <a:spcBef>
          <a:spcPct val="20000"/>
        </a:spcBef>
        <a:buFont typeface="Arial"/>
        <a:buChar char="•"/>
        <a:defRPr sz="1800" b="0" kern="1200">
          <a:solidFill>
            <a:srgbClr val="6B6966"/>
          </a:solidFill>
          <a:latin typeface="Times New Roman"/>
          <a:ea typeface="+mn-ea"/>
          <a:cs typeface="Times New Roman"/>
        </a:defRPr>
      </a:lvl5pPr>
      <a:lvl6pPr marL="2321227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930" userDrawn="1">
          <p15:clr>
            <a:srgbClr val="F26B43"/>
          </p15:clr>
        </p15:guide>
        <p15:guide id="2" orient="horz" pos="4156" userDrawn="1">
          <p15:clr>
            <a:srgbClr val="F26B43"/>
          </p15:clr>
        </p15:guide>
        <p15:guide id="3" pos="288" userDrawn="1">
          <p15:clr>
            <a:srgbClr val="F26B43"/>
          </p15:clr>
        </p15:guide>
        <p15:guide id="4" orient="horz" pos="278" userDrawn="1">
          <p15:clr>
            <a:srgbClr val="F26B43"/>
          </p15:clr>
        </p15:guide>
        <p15:guide id="5" orient="horz" pos="731" userDrawn="1">
          <p15:clr>
            <a:srgbClr val="F26B43"/>
          </p15:clr>
        </p15:guide>
        <p15:guide id="6" orient="horz" pos="1117" userDrawn="1">
          <p15:clr>
            <a:srgbClr val="F26B43"/>
          </p15:clr>
        </p15:guide>
        <p15:guide id="7" pos="54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80000" y="3103199"/>
            <a:ext cx="7668000" cy="3273953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Das </a:t>
            </a:r>
            <a:r>
              <a:rPr lang="en-US" dirty="0" err="1" smtClean="0">
                <a:solidFill>
                  <a:srgbClr val="000000"/>
                </a:solidFill>
              </a:rPr>
              <a:t>gerichtliche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Nachlassverfahren</a:t>
            </a:r>
            <a:r>
              <a:rPr lang="en-US" dirty="0" smtClean="0">
                <a:solidFill>
                  <a:srgbClr val="000000"/>
                </a:solidFill>
              </a:rPr>
              <a:t> (Art. 293 ff. </a:t>
            </a:r>
            <a:r>
              <a:rPr lang="en-US" dirty="0" err="1" smtClean="0">
                <a:solidFill>
                  <a:srgbClr val="000000"/>
                </a:solidFill>
              </a:rPr>
              <a:t>SchKG</a:t>
            </a:r>
            <a:r>
              <a:rPr lang="en-US" dirty="0" smtClean="0">
                <a:solidFill>
                  <a:srgbClr val="000000"/>
                </a:solidFill>
              </a:rPr>
              <a:t>) und </a:t>
            </a:r>
            <a:r>
              <a:rPr lang="en-US" dirty="0" err="1" smtClean="0">
                <a:solidFill>
                  <a:srgbClr val="000000"/>
                </a:solidFill>
              </a:rPr>
              <a:t>dessen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notrechtliche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Anpassungen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 smtClean="0">
              <a:solidFill>
                <a:srgbClr val="000000"/>
              </a:solidFill>
            </a:endParaRPr>
          </a:p>
          <a:p>
            <a:r>
              <a:rPr lang="en-US" sz="1800" dirty="0" err="1" smtClean="0">
                <a:solidFill>
                  <a:srgbClr val="000000"/>
                </a:solidFill>
              </a:rPr>
              <a:t>Webinar@Weblaw</a:t>
            </a:r>
            <a:r>
              <a:rPr lang="en-US" sz="1800" dirty="0" smtClean="0">
                <a:solidFill>
                  <a:srgbClr val="000000"/>
                </a:solidFill>
              </a:rPr>
              <a:t>: Das </a:t>
            </a:r>
            <a:r>
              <a:rPr lang="en-US" sz="1800" dirty="0" err="1" smtClean="0">
                <a:solidFill>
                  <a:srgbClr val="000000"/>
                </a:solidFill>
              </a:rPr>
              <a:t>neue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Notrecht</a:t>
            </a:r>
            <a:r>
              <a:rPr lang="en-US" sz="1800" dirty="0" smtClean="0">
                <a:solidFill>
                  <a:srgbClr val="000000"/>
                </a:solidFill>
              </a:rPr>
              <a:t> des </a:t>
            </a:r>
            <a:r>
              <a:rPr lang="en-US" sz="1800" dirty="0" err="1" smtClean="0">
                <a:solidFill>
                  <a:srgbClr val="000000"/>
                </a:solidFill>
              </a:rPr>
              <a:t>Bundes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zur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Abwendung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coronabedingter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Konkurse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(COVID-19-Verordnung </a:t>
            </a:r>
            <a:r>
              <a:rPr lang="en-US" sz="1400" dirty="0" err="1" smtClean="0">
                <a:solidFill>
                  <a:srgbClr val="000000"/>
                </a:solidFill>
              </a:rPr>
              <a:t>Insolvenzrecht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</a:rPr>
              <a:t>vom</a:t>
            </a:r>
            <a:r>
              <a:rPr lang="en-US" sz="1400" dirty="0" smtClean="0">
                <a:solidFill>
                  <a:srgbClr val="000000"/>
                </a:solidFill>
              </a:rPr>
              <a:t> 6. April 2020)</a:t>
            </a:r>
          </a:p>
          <a:p>
            <a:r>
              <a:rPr lang="en-US" sz="1800" dirty="0" smtClean="0">
                <a:solidFill>
                  <a:srgbClr val="000000"/>
                </a:solidFill>
              </a:rPr>
              <a:t/>
            </a:r>
            <a:br>
              <a:rPr lang="en-US" sz="1800" dirty="0" smtClean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rgbClr val="000000"/>
                </a:solidFill>
              </a:rPr>
              <a:t>5. Mai 2020 </a:t>
            </a:r>
          </a:p>
          <a:p>
            <a:r>
              <a:rPr lang="en-US" sz="1800" dirty="0" smtClean="0">
                <a:solidFill>
                  <a:srgbClr val="000000"/>
                </a:solidFill>
              </a:rPr>
              <a:t>Tanja </a:t>
            </a:r>
            <a:r>
              <a:rPr lang="en-US" sz="1800" dirty="0" err="1" smtClean="0">
                <a:solidFill>
                  <a:srgbClr val="000000"/>
                </a:solidFill>
              </a:rPr>
              <a:t>Luginbühl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 idx="4294967295"/>
          </p:nvPr>
        </p:nvSpPr>
        <p:spPr>
          <a:xfrm>
            <a:off x="1474788" y="3103563"/>
            <a:ext cx="7669212" cy="1187450"/>
          </a:xfrm>
          <a:prstGeom prst="rect">
            <a:avLst/>
          </a:prstGeom>
        </p:spPr>
        <p:txBody>
          <a:bodyPr/>
          <a:lstStyle/>
          <a:p>
            <a:r>
              <a:rPr lang="en-US" sz="1800" dirty="0">
                <a:solidFill>
                  <a:srgbClr val="3D3935"/>
                </a:solidFill>
                <a:latin typeface="+mn-lt"/>
                <a:ea typeface="+mn-ea"/>
              </a:rPr>
              <a:t/>
            </a:r>
            <a:br>
              <a:rPr lang="en-US" sz="1800" dirty="0">
                <a:solidFill>
                  <a:srgbClr val="3D3935"/>
                </a:solidFill>
                <a:latin typeface="+mn-lt"/>
                <a:ea typeface="+mn-ea"/>
              </a:rPr>
            </a:br>
            <a:endParaRPr lang="en-GB" sz="1800" dirty="0">
              <a:solidFill>
                <a:srgbClr val="3D3935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0572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Vielen Dank für Ihre Aufmerksamkeit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defTabSz="717515"/>
            <a:r>
              <a:rPr lang="de-CH" altLang="de-DE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Tanja </a:t>
            </a:r>
            <a:r>
              <a:rPr lang="de-CH" altLang="de-DE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Luginbühl</a:t>
            </a:r>
            <a:endParaRPr lang="de-CH" altLang="de-DE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717515"/>
            <a:r>
              <a:rPr lang="de-CH" altLang="de-D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Partnerin</a:t>
            </a:r>
            <a:r>
              <a:rPr lang="de-CH" altLang="de-D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CH" altLang="de-D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CH" altLang="de-D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Tel: +41 58 450 80 00</a:t>
            </a:r>
          </a:p>
          <a:p>
            <a:pPr defTabSz="717515"/>
            <a:r>
              <a:rPr lang="de-CH" altLang="de-D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CH" altLang="de-D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anja.luginbuhl@lenzstaehelin.com</a:t>
            </a:r>
            <a:endParaRPr lang="de-CH" altLang="de-D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717515"/>
            <a:endParaRPr lang="de-CH" altLang="de-D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717515"/>
            <a:r>
              <a:rPr lang="de-CH" altLang="de-D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Lenz &amp; </a:t>
            </a:r>
            <a:r>
              <a:rPr lang="de-CH" altLang="de-D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Staehelin</a:t>
            </a:r>
            <a:endParaRPr lang="de-CH" altLang="de-D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717515"/>
            <a:r>
              <a:rPr lang="de-CH" altLang="de-DE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Brandschenkestrasse</a:t>
            </a:r>
            <a:r>
              <a:rPr lang="de-CH" altLang="de-D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24, </a:t>
            </a:r>
            <a:r>
              <a:rPr lang="de-CH" altLang="de-D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CH-8027 </a:t>
            </a:r>
            <a:r>
              <a:rPr lang="de-CH" altLang="de-D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Zürich</a:t>
            </a:r>
            <a:endParaRPr lang="de-CH" altLang="de-D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7895" name="Slide Number Placeholder 1"/>
          <p:cNvSpPr>
            <a:spLocks noGrp="1"/>
          </p:cNvSpPr>
          <p:nvPr>
            <p:ph type="sldNum" sz="quarter" idx="4"/>
          </p:nvPr>
        </p:nvSpPr>
        <p:spPr>
          <a:noFill/>
          <a:ln>
            <a:miter lim="800000"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593E6F-3062-4D19-8B58-865ED47B09C3}" type="slidenum">
              <a:rPr lang="en-US">
                <a:latin typeface="Times New Roman" pitchFamily="18" charset="0"/>
                <a:cs typeface="Times New Roman" pitchFamily="18" charset="0"/>
              </a:rPr>
              <a:t>10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Bildplatzhalter 7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1" b="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098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CC4CF26-8106-A64C-B5CA-03A742C46BBA}" type="slidenum">
              <a:rPr lang="en-US" smtClean="0"/>
              <a:t>2</a:t>
            </a:fld>
            <a:endParaRPr lang="en-US"/>
          </a:p>
        </p:txBody>
      </p:sp>
      <p:sp>
        <p:nvSpPr>
          <p:cNvPr id="6" name="Titel 34"/>
          <p:cNvSpPr txBox="1"/>
          <p:nvPr/>
        </p:nvSpPr>
        <p:spPr>
          <a:xfrm>
            <a:off x="360000" y="539736"/>
            <a:ext cx="8359200" cy="5765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22041" rtl="0" eaLnBrk="1" latinLnBrk="0" hangingPunct="1">
              <a:lnSpc>
                <a:spcPts val="2769"/>
              </a:lnSpc>
              <a:spcBef>
                <a:spcPct val="0"/>
              </a:spcBef>
              <a:buNone/>
              <a:defRPr sz="2769" kern="1200">
                <a:solidFill>
                  <a:schemeClr val="bg2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de-CH" altLang="de-DE" sz="2800" dirty="0" smtClean="0">
                <a:solidFill>
                  <a:srgbClr val="425563"/>
                </a:solidFill>
              </a:rPr>
              <a:t>Inhaltsübersicht</a:t>
            </a:r>
            <a:endParaRPr lang="de-CH" altLang="de-DE" sz="2000" dirty="0" smtClean="0">
              <a:solidFill>
                <a:srgbClr val="425563"/>
              </a:solidFill>
            </a:endParaRPr>
          </a:p>
        </p:txBody>
      </p:sp>
      <p:sp>
        <p:nvSpPr>
          <p:cNvPr id="7" name="Freihandform 6"/>
          <p:cNvSpPr/>
          <p:nvPr/>
        </p:nvSpPr>
        <p:spPr>
          <a:xfrm>
            <a:off x="450000" y="2010104"/>
            <a:ext cx="8269200" cy="3666798"/>
          </a:xfrm>
          <a:custGeom>
            <a:avLst/>
            <a:gdLst>
              <a:gd name="connsiteX0" fmla="*/ 168112 w 1008650"/>
              <a:gd name="connsiteY0" fmla="*/ 0 h 5955839"/>
              <a:gd name="connsiteX1" fmla="*/ 840538 w 1008650"/>
              <a:gd name="connsiteY1" fmla="*/ 0 h 5955839"/>
              <a:gd name="connsiteX2" fmla="*/ 1008650 w 1008650"/>
              <a:gd name="connsiteY2" fmla="*/ 168112 h 5955839"/>
              <a:gd name="connsiteX3" fmla="*/ 1008650 w 1008650"/>
              <a:gd name="connsiteY3" fmla="*/ 5955839 h 5955839"/>
              <a:gd name="connsiteX4" fmla="*/ 1008650 w 1008650"/>
              <a:gd name="connsiteY4" fmla="*/ 5955839 h 5955839"/>
              <a:gd name="connsiteX5" fmla="*/ 0 w 1008650"/>
              <a:gd name="connsiteY5" fmla="*/ 5955839 h 5955839"/>
              <a:gd name="connsiteX6" fmla="*/ 0 w 1008650"/>
              <a:gd name="connsiteY6" fmla="*/ 5955839 h 5955839"/>
              <a:gd name="connsiteX7" fmla="*/ 0 w 1008650"/>
              <a:gd name="connsiteY7" fmla="*/ 168112 h 5955839"/>
              <a:gd name="connsiteX8" fmla="*/ 168112 w 1008650"/>
              <a:gd name="connsiteY8" fmla="*/ 0 h 595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8650" h="5955839">
                <a:moveTo>
                  <a:pt x="1008650" y="992663"/>
                </a:moveTo>
                <a:lnTo>
                  <a:pt x="1008650" y="4963176"/>
                </a:lnTo>
                <a:cubicBezTo>
                  <a:pt x="1008650" y="5511409"/>
                  <a:pt x="995903" y="5955836"/>
                  <a:pt x="980179" y="5955836"/>
                </a:cubicBezTo>
                <a:lnTo>
                  <a:pt x="0" y="5955836"/>
                </a:lnTo>
                <a:lnTo>
                  <a:pt x="0" y="5955836"/>
                </a:lnTo>
                <a:lnTo>
                  <a:pt x="0" y="3"/>
                </a:lnTo>
                <a:lnTo>
                  <a:pt x="0" y="3"/>
                </a:lnTo>
                <a:lnTo>
                  <a:pt x="980179" y="3"/>
                </a:lnTo>
                <a:cubicBezTo>
                  <a:pt x="995903" y="3"/>
                  <a:pt x="1008650" y="444430"/>
                  <a:pt x="1008650" y="992663"/>
                </a:cubicBezTo>
                <a:close/>
              </a:path>
            </a:pathLst>
          </a:custGeom>
          <a:solidFill>
            <a:schemeClr val="accent4"/>
          </a:solidFill>
          <a:ln w="25400" cap="flat" algn="ctr"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793" tIns="59398" rIns="59398" bIns="59399" numCol="1" spcCol="1270" anchor="ctr" anchorCtr="0">
            <a:noAutofit/>
          </a:bodyPr>
          <a:lstStyle/>
          <a:p>
            <a:pPr marL="0" lvl="1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</a:pPr>
            <a:endParaRPr lang="de-CH" dirty="0" smtClean="0">
              <a:solidFill>
                <a:schemeClr val="tx1"/>
              </a:solidFill>
              <a:ea typeface="ＭＳ Ｐゴシック" charset="-128"/>
            </a:endParaRPr>
          </a:p>
          <a:p>
            <a:pPr lvl="1" indent="-45720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+mj-lt"/>
              <a:buAutoNum type="arabicParenR"/>
            </a:pPr>
            <a:r>
              <a:rPr lang="de-CH" sz="2000" dirty="0" smtClean="0">
                <a:solidFill>
                  <a:schemeClr val="tx1"/>
                </a:solidFill>
                <a:ea typeface="ＭＳ Ｐゴシック" charset="-128"/>
              </a:rPr>
              <a:t>Wesen des Nachlassverfahrens</a:t>
            </a:r>
            <a:br>
              <a:rPr lang="de-CH" sz="2000" dirty="0" smtClean="0">
                <a:solidFill>
                  <a:schemeClr val="tx1"/>
                </a:solidFill>
                <a:ea typeface="ＭＳ Ｐゴシック" charset="-128"/>
              </a:rPr>
            </a:br>
            <a:endParaRPr lang="de-CH" sz="2000" dirty="0" smtClean="0">
              <a:solidFill>
                <a:schemeClr val="tx1"/>
              </a:solidFill>
              <a:ea typeface="ＭＳ Ｐゴシック" charset="-128"/>
            </a:endParaRPr>
          </a:p>
          <a:p>
            <a:pPr lvl="1" indent="-45720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+mj-lt"/>
              <a:buAutoNum type="arabicParenR"/>
              <a:tabLst>
                <a:tab pos="268288" algn="l"/>
              </a:tabLst>
            </a:pPr>
            <a:r>
              <a:rPr lang="de-CH" sz="2000" dirty="0" smtClean="0">
                <a:solidFill>
                  <a:schemeClr val="tx1"/>
                </a:solidFill>
                <a:ea typeface="ＭＳ Ｐゴシック" charset="-128"/>
              </a:rPr>
              <a:t>Phasen des Nachlassverfahrens</a:t>
            </a:r>
          </a:p>
          <a:p>
            <a:pPr marL="898525" lvl="6" indent="-449263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2000" dirty="0" smtClean="0">
                <a:solidFill>
                  <a:schemeClr val="tx1"/>
                </a:solidFill>
                <a:ea typeface="ＭＳ Ｐゴシック" charset="-128"/>
              </a:rPr>
              <a:t>Verfahrenseinleitung</a:t>
            </a:r>
          </a:p>
          <a:p>
            <a:pPr marL="898525" lvl="6" indent="-449263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2000" dirty="0" smtClean="0">
                <a:solidFill>
                  <a:schemeClr val="tx1"/>
                </a:solidFill>
                <a:ea typeface="ＭＳ Ｐゴシック" charset="-128"/>
              </a:rPr>
              <a:t>Nachlassstundung</a:t>
            </a:r>
            <a:endParaRPr lang="de-CH" sz="2000" dirty="0">
              <a:solidFill>
                <a:schemeClr val="tx1"/>
              </a:solidFill>
              <a:ea typeface="ＭＳ Ｐゴシック" charset="-128"/>
            </a:endParaRPr>
          </a:p>
          <a:p>
            <a:pPr marL="898525" lvl="6" indent="-449263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2000" dirty="0" smtClean="0">
                <a:solidFill>
                  <a:schemeClr val="tx1"/>
                </a:solidFill>
                <a:ea typeface="ＭＳ Ｐゴシック" charset="-128"/>
              </a:rPr>
              <a:t>Sanierung oder Abschluss Nachlassvertrag</a:t>
            </a:r>
            <a:endParaRPr lang="de-CH" sz="2000" dirty="0">
              <a:solidFill>
                <a:schemeClr val="tx1"/>
              </a:solidFill>
              <a:ea typeface="ＭＳ Ｐゴシック" charset="-128"/>
            </a:endParaRPr>
          </a:p>
          <a:p>
            <a:pPr lvl="1" indent="-45720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+mj-lt"/>
              <a:buAutoNum type="arabicParenR"/>
            </a:pPr>
            <a:endParaRPr lang="de-CH" sz="2000" dirty="0" smtClean="0">
              <a:solidFill>
                <a:schemeClr val="tx1"/>
              </a:solidFill>
              <a:ea typeface="ＭＳ Ｐゴシック" charset="-128"/>
            </a:endParaRPr>
          </a:p>
          <a:p>
            <a:pPr lvl="1" indent="-45720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+mj-lt"/>
              <a:buAutoNum type="arabicParenR"/>
            </a:pPr>
            <a:r>
              <a:rPr lang="de-CH" sz="2000" dirty="0" smtClean="0">
                <a:solidFill>
                  <a:schemeClr val="tx1"/>
                </a:solidFill>
                <a:ea typeface="ＭＳ Ｐゴシック" charset="-128"/>
              </a:rPr>
              <a:t>Wirkung der Nachlassstundung</a:t>
            </a:r>
          </a:p>
          <a:p>
            <a:pPr lvl="1" indent="-45720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+mj-lt"/>
              <a:buAutoNum type="arabicParenR"/>
            </a:pPr>
            <a:endParaRPr lang="de-CH" sz="2000" dirty="0" smtClean="0">
              <a:solidFill>
                <a:schemeClr val="tx1"/>
              </a:solidFill>
              <a:ea typeface="ＭＳ Ｐゴシック" charset="-128"/>
            </a:endParaRPr>
          </a:p>
          <a:p>
            <a:pPr lvl="1" indent="-45720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+mj-lt"/>
              <a:buAutoNum type="arabicParenR"/>
            </a:pPr>
            <a:r>
              <a:rPr lang="de-CH" sz="2000" dirty="0" smtClean="0">
                <a:solidFill>
                  <a:schemeClr val="tx1"/>
                </a:solidFill>
                <a:ea typeface="ＭＳ Ｐゴシック" charset="-128"/>
              </a:rPr>
              <a:t>Notrechtliche Anpassungen (COVID-19-Verordnung Insolvenzrecht)</a:t>
            </a:r>
          </a:p>
          <a:p>
            <a:pPr marL="2571750" lvl="6" indent="-2857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endParaRPr lang="de-CH" dirty="0" smtClean="0">
              <a:solidFill>
                <a:schemeClr val="tx1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167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CC4CF26-8106-A64C-B5CA-03A742C46BBA}" type="slidenum">
              <a:rPr lang="en-US" smtClean="0"/>
              <a:t>3</a:t>
            </a:fld>
            <a:endParaRPr lang="en-US"/>
          </a:p>
        </p:txBody>
      </p:sp>
      <p:sp>
        <p:nvSpPr>
          <p:cNvPr id="6" name="Titel 34"/>
          <p:cNvSpPr txBox="1"/>
          <p:nvPr/>
        </p:nvSpPr>
        <p:spPr>
          <a:xfrm>
            <a:off x="360000" y="539736"/>
            <a:ext cx="8359200" cy="5765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22041" rtl="0" eaLnBrk="1" latinLnBrk="0" hangingPunct="1">
              <a:lnSpc>
                <a:spcPts val="2769"/>
              </a:lnSpc>
              <a:spcBef>
                <a:spcPct val="0"/>
              </a:spcBef>
              <a:buNone/>
              <a:defRPr sz="2769" kern="1200">
                <a:solidFill>
                  <a:schemeClr val="bg2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de-CH" altLang="de-DE" sz="2800" dirty="0" smtClean="0">
                <a:solidFill>
                  <a:srgbClr val="425563"/>
                </a:solidFill>
              </a:rPr>
              <a:t>Wesen des Nachlassverfahrens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450000" y="1840332"/>
            <a:ext cx="8269200" cy="2633134"/>
            <a:chOff x="480848" y="1899657"/>
            <a:chExt cx="8237746" cy="1805850"/>
          </a:xfrm>
        </p:grpSpPr>
        <p:sp>
          <p:nvSpPr>
            <p:cNvPr id="7" name="Freihandform 6"/>
            <p:cNvSpPr/>
            <p:nvPr/>
          </p:nvSpPr>
          <p:spPr>
            <a:xfrm>
              <a:off x="3079436" y="1899657"/>
              <a:ext cx="5639158" cy="1805850"/>
            </a:xfrm>
            <a:custGeom>
              <a:avLst/>
              <a:gdLst>
                <a:gd name="connsiteX0" fmla="*/ 168112 w 1008650"/>
                <a:gd name="connsiteY0" fmla="*/ 0 h 5955839"/>
                <a:gd name="connsiteX1" fmla="*/ 840538 w 1008650"/>
                <a:gd name="connsiteY1" fmla="*/ 0 h 5955839"/>
                <a:gd name="connsiteX2" fmla="*/ 1008650 w 1008650"/>
                <a:gd name="connsiteY2" fmla="*/ 168112 h 5955839"/>
                <a:gd name="connsiteX3" fmla="*/ 1008650 w 1008650"/>
                <a:gd name="connsiteY3" fmla="*/ 5955839 h 5955839"/>
                <a:gd name="connsiteX4" fmla="*/ 1008650 w 1008650"/>
                <a:gd name="connsiteY4" fmla="*/ 5955839 h 5955839"/>
                <a:gd name="connsiteX5" fmla="*/ 0 w 1008650"/>
                <a:gd name="connsiteY5" fmla="*/ 5955839 h 5955839"/>
                <a:gd name="connsiteX6" fmla="*/ 0 w 1008650"/>
                <a:gd name="connsiteY6" fmla="*/ 5955839 h 5955839"/>
                <a:gd name="connsiteX7" fmla="*/ 0 w 1008650"/>
                <a:gd name="connsiteY7" fmla="*/ 168112 h 5955839"/>
                <a:gd name="connsiteX8" fmla="*/ 168112 w 1008650"/>
                <a:gd name="connsiteY8" fmla="*/ 0 h 59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8650" h="5955839">
                  <a:moveTo>
                    <a:pt x="1008650" y="992663"/>
                  </a:moveTo>
                  <a:lnTo>
                    <a:pt x="1008650" y="4963176"/>
                  </a:lnTo>
                  <a:cubicBezTo>
                    <a:pt x="1008650" y="5511409"/>
                    <a:pt x="995903" y="5955836"/>
                    <a:pt x="980179" y="5955836"/>
                  </a:cubicBezTo>
                  <a:lnTo>
                    <a:pt x="0" y="5955836"/>
                  </a:lnTo>
                  <a:lnTo>
                    <a:pt x="0" y="5955836"/>
                  </a:lnTo>
                  <a:lnTo>
                    <a:pt x="0" y="3"/>
                  </a:lnTo>
                  <a:lnTo>
                    <a:pt x="0" y="3"/>
                  </a:lnTo>
                  <a:lnTo>
                    <a:pt x="980179" y="3"/>
                  </a:lnTo>
                  <a:cubicBezTo>
                    <a:pt x="995903" y="3"/>
                    <a:pt x="1008650" y="444430"/>
                    <a:pt x="1008650" y="992663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algn="ctr"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3" tIns="59398" rIns="59398" bIns="59399" numCol="1" spcCol="1270" anchor="ctr" anchorCtr="0">
              <a:noAutofit/>
            </a:bodyPr>
            <a:lstStyle/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gesetzlich geregeltes Schuldenbereinigungsverfahren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unter </a:t>
              </a:r>
              <a:r>
                <a:rPr lang="de-CH" dirty="0">
                  <a:solidFill>
                    <a:schemeClr val="tx1"/>
                  </a:solidFill>
                  <a:ea typeface="ＭＳ Ｐゴシック" charset="-128"/>
                </a:rPr>
                <a:t>Erhalt des Unternehmens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>
                  <a:solidFill>
                    <a:schemeClr val="tx1"/>
                  </a:solidFill>
                  <a:ea typeface="ＭＳ Ｐゴシック" charset="-128"/>
                </a:rPr>
                <a:t>Mitwirkung des Gerichts und eines </a:t>
              </a: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Sachwalters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>
                  <a:solidFill>
                    <a:schemeClr val="tx1"/>
                  </a:solidFill>
                  <a:ea typeface="ＭＳ Ｐゴシック" charset="-128"/>
                </a:rPr>
                <a:t>gerichtliches Sanierungsverfahren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>
                  <a:solidFill>
                    <a:schemeClr val="tx1"/>
                  </a:solidFill>
                  <a:ea typeface="ＭＳ Ｐゴシック" charset="-128"/>
                </a:rPr>
                <a:t>mit oder ohne Nachlassvertrag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endParaRPr lang="de-CH" dirty="0">
                <a:solidFill>
                  <a:schemeClr val="tx1"/>
                </a:solidFill>
                <a:ea typeface="ＭＳ Ｐゴシック" charset="-128"/>
              </a:endParaRP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>
            <a:xfrm>
              <a:off x="480848" y="1899657"/>
              <a:ext cx="2433679" cy="1805850"/>
            </a:xfrm>
            <a:prstGeom prst="rect">
              <a:avLst/>
            </a:prstGeom>
            <a:ln w="25400" cap="flat" algn="ctr">
              <a:prstDash val="soli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90000" tIns="90000" rIns="90000" bIns="144000" anchor="t" anchorCtr="0"/>
            <a:lstStyle>
              <a:lvl1pPr eaLnBrk="0" hangingPunct="0">
                <a:lnSpc>
                  <a:spcPct val="120000"/>
                </a:lnSpc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spcBef>
                  <a:spcPct val="20000"/>
                </a:spcBef>
                <a:buSzPct val="80000"/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719138" indent="-92075" eaLnBrk="0" hangingPunct="0">
                <a:spcBef>
                  <a:spcPct val="20000"/>
                </a:spcBef>
                <a:buSzPct val="80000"/>
                <a:buChar char="-"/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985838" indent="-87313" eaLnBrk="0" hangingPunct="0">
                <a:spcBef>
                  <a:spcPct val="20000"/>
                </a:spcBef>
                <a:buSzPct val="80000"/>
                <a:buChar char="-"/>
                <a:defRPr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1257300" indent="-92075" eaLnBrk="0" hangingPunct="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1714500" indent="-920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171700" indent="-920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2628900" indent="-920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086100" indent="-920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CH" altLang="de-DE" sz="1800" b="1" dirty="0" smtClean="0">
                  <a:solidFill>
                    <a:schemeClr val="bg1"/>
                  </a:solidFill>
                  <a:latin typeface="+mn-lt"/>
                  <a:cs typeface="Arial" charset="0"/>
                </a:rPr>
                <a:t>Sanierungsverfahren</a:t>
              </a:r>
              <a:endParaRPr lang="de-CH" altLang="de-DE" sz="1800" b="1" dirty="0">
                <a:solidFill>
                  <a:schemeClr val="bg1"/>
                </a:solidFill>
                <a:latin typeface="+mn-lt"/>
                <a:cs typeface="Arial" charset="0"/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438720" y="4650827"/>
            <a:ext cx="8280480" cy="1626340"/>
            <a:chOff x="438720" y="4123700"/>
            <a:chExt cx="8121076" cy="1626340"/>
          </a:xfrm>
        </p:grpSpPr>
        <p:sp>
          <p:nvSpPr>
            <p:cNvPr id="10" name="Freihandform 9"/>
            <p:cNvSpPr/>
            <p:nvPr/>
          </p:nvSpPr>
          <p:spPr>
            <a:xfrm>
              <a:off x="3008078" y="4123700"/>
              <a:ext cx="5551718" cy="1620883"/>
            </a:xfrm>
            <a:custGeom>
              <a:avLst/>
              <a:gdLst>
                <a:gd name="connsiteX0" fmla="*/ 164785 w 988690"/>
                <a:gd name="connsiteY0" fmla="*/ 0 h 5955839"/>
                <a:gd name="connsiteX1" fmla="*/ 823905 w 988690"/>
                <a:gd name="connsiteY1" fmla="*/ 0 h 5955839"/>
                <a:gd name="connsiteX2" fmla="*/ 988690 w 988690"/>
                <a:gd name="connsiteY2" fmla="*/ 164785 h 5955839"/>
                <a:gd name="connsiteX3" fmla="*/ 988690 w 988690"/>
                <a:gd name="connsiteY3" fmla="*/ 5955839 h 5955839"/>
                <a:gd name="connsiteX4" fmla="*/ 988690 w 988690"/>
                <a:gd name="connsiteY4" fmla="*/ 5955839 h 5955839"/>
                <a:gd name="connsiteX5" fmla="*/ 0 w 988690"/>
                <a:gd name="connsiteY5" fmla="*/ 5955839 h 5955839"/>
                <a:gd name="connsiteX6" fmla="*/ 0 w 988690"/>
                <a:gd name="connsiteY6" fmla="*/ 5955839 h 5955839"/>
                <a:gd name="connsiteX7" fmla="*/ 0 w 988690"/>
                <a:gd name="connsiteY7" fmla="*/ 164785 h 5955839"/>
                <a:gd name="connsiteX8" fmla="*/ 164785 w 988690"/>
                <a:gd name="connsiteY8" fmla="*/ 0 h 59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8690" h="5955839">
                  <a:moveTo>
                    <a:pt x="988690" y="992662"/>
                  </a:moveTo>
                  <a:lnTo>
                    <a:pt x="988690" y="4963177"/>
                  </a:lnTo>
                  <a:cubicBezTo>
                    <a:pt x="988690" y="5511406"/>
                    <a:pt x="976443" y="5955836"/>
                    <a:pt x="961335" y="5955836"/>
                  </a:cubicBezTo>
                  <a:lnTo>
                    <a:pt x="0" y="5955836"/>
                  </a:lnTo>
                  <a:lnTo>
                    <a:pt x="0" y="5955836"/>
                  </a:lnTo>
                  <a:lnTo>
                    <a:pt x="0" y="3"/>
                  </a:lnTo>
                  <a:lnTo>
                    <a:pt x="0" y="3"/>
                  </a:lnTo>
                  <a:lnTo>
                    <a:pt x="961335" y="3"/>
                  </a:lnTo>
                  <a:cubicBezTo>
                    <a:pt x="976443" y="3"/>
                    <a:pt x="988690" y="444433"/>
                    <a:pt x="988690" y="992662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algn="ctr"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3" tIns="59398" rIns="59398" bIns="59399" numCol="1" spcCol="1270" anchor="ctr" anchorCtr="0">
              <a:noAutofit/>
            </a:bodyPr>
            <a:lstStyle/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endParaRPr lang="de-CH" dirty="0" smtClean="0">
                <a:solidFill>
                  <a:schemeClr val="tx1"/>
                </a:solidFill>
                <a:ea typeface="ＭＳ Ｐゴシック" charset="-128"/>
              </a:endParaRP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wenn Sanierung nicht angestrebt oder nicht gelingt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schonungsvolle Liquidation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ausserhalb der konkursrechtlichen Normen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endParaRPr lang="de-CH" dirty="0" smtClean="0">
                <a:solidFill>
                  <a:schemeClr val="tx1"/>
                </a:solidFill>
                <a:ea typeface="ＭＳ Ｐゴシック" charset="-128"/>
              </a:endParaRPr>
            </a:p>
            <a:p>
              <a:pPr marL="0" lvl="1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</a:pPr>
              <a:endParaRPr lang="de-CH" dirty="0">
                <a:solidFill>
                  <a:schemeClr val="tx1"/>
                </a:solidFill>
                <a:ea typeface="ＭＳ Ｐゴシック" charset="-128"/>
              </a:endParaRP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>
            <a:xfrm>
              <a:off x="438720" y="4123700"/>
              <a:ext cx="2407005" cy="1626340"/>
            </a:xfrm>
            <a:prstGeom prst="rect">
              <a:avLst/>
            </a:prstGeom>
            <a:ln w="25400" cap="flat" algn="ctr">
              <a:prstDash val="soli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90000" tIns="90000" rIns="90000" bIns="144000" anchor="t" anchorCtr="0"/>
            <a:lstStyle>
              <a:lvl1pPr eaLnBrk="0" hangingPunct="0">
                <a:lnSpc>
                  <a:spcPct val="120000"/>
                </a:lnSpc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spcBef>
                  <a:spcPct val="20000"/>
                </a:spcBef>
                <a:buSzPct val="80000"/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719138" indent="-92075" eaLnBrk="0" hangingPunct="0">
                <a:spcBef>
                  <a:spcPct val="20000"/>
                </a:spcBef>
                <a:buSzPct val="80000"/>
                <a:buChar char="-"/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985838" indent="-87313" eaLnBrk="0" hangingPunct="0">
                <a:spcBef>
                  <a:spcPct val="20000"/>
                </a:spcBef>
                <a:buSzPct val="80000"/>
                <a:buChar char="-"/>
                <a:defRPr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1257300" indent="-92075" eaLnBrk="0" hangingPunct="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1714500" indent="-920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171700" indent="-920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2628900" indent="-920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086100" indent="-920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CH" altLang="de-DE" sz="1800" b="1" dirty="0" smtClean="0">
                  <a:solidFill>
                    <a:schemeClr val="bg1"/>
                  </a:solidFill>
                  <a:latin typeface="+mn-lt"/>
                  <a:cs typeface="Arial" charset="0"/>
                </a:rPr>
                <a:t>Alternatives Verfahren zum Konkurs</a:t>
              </a:r>
              <a:endParaRPr lang="de-CH" altLang="de-DE" sz="1800" b="1" dirty="0">
                <a:solidFill>
                  <a:schemeClr val="bg1"/>
                </a:solidFill>
                <a:latin typeface="+mn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552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CC4CF26-8106-A64C-B5CA-03A742C46BBA}" type="slidenum">
              <a:rPr lang="en-US" smtClean="0"/>
              <a:t>4</a:t>
            </a:fld>
            <a:endParaRPr lang="en-US"/>
          </a:p>
        </p:txBody>
      </p:sp>
      <p:sp>
        <p:nvSpPr>
          <p:cNvPr id="6" name="Titel 34"/>
          <p:cNvSpPr txBox="1"/>
          <p:nvPr/>
        </p:nvSpPr>
        <p:spPr>
          <a:xfrm>
            <a:off x="360000" y="539736"/>
            <a:ext cx="8359200" cy="5765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22041" rtl="0" eaLnBrk="1" latinLnBrk="0" hangingPunct="1">
              <a:lnSpc>
                <a:spcPts val="2769"/>
              </a:lnSpc>
              <a:spcBef>
                <a:spcPct val="0"/>
              </a:spcBef>
              <a:buNone/>
              <a:defRPr sz="2769" kern="1200">
                <a:solidFill>
                  <a:schemeClr val="bg2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de-CH" altLang="de-DE" sz="2800" dirty="0" smtClean="0">
                <a:solidFill>
                  <a:srgbClr val="425563"/>
                </a:solidFill>
              </a:rPr>
              <a:t>Phasen des </a:t>
            </a:r>
            <a:r>
              <a:rPr lang="de-CH" altLang="de-DE" sz="2800" dirty="0" smtClean="0">
                <a:solidFill>
                  <a:srgbClr val="425563"/>
                </a:solidFill>
              </a:rPr>
              <a:t>Nachlassver</a:t>
            </a:r>
            <a:r>
              <a:rPr lang="de-CH" altLang="de-DE" sz="2800" dirty="0" smtClean="0">
                <a:solidFill>
                  <a:srgbClr val="425563"/>
                </a:solidFill>
              </a:rPr>
              <a:t>fahrens</a:t>
            </a:r>
            <a:r>
              <a:rPr lang="de-CH" altLang="de-DE" sz="2800" dirty="0" smtClean="0">
                <a:solidFill>
                  <a:srgbClr val="425563"/>
                </a:solidFill>
              </a:rPr>
              <a:t> </a:t>
            </a:r>
            <a:r>
              <a:rPr lang="de-CH" altLang="de-DE" sz="2800" dirty="0" smtClean="0">
                <a:solidFill>
                  <a:srgbClr val="425563"/>
                </a:solidFill>
              </a:rPr>
              <a:t>I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2583600" y="1778886"/>
            <a:ext cx="5987480" cy="3599822"/>
            <a:chOff x="2279073" y="1436860"/>
            <a:chExt cx="5164548" cy="3497078"/>
          </a:xfrm>
        </p:grpSpPr>
        <p:sp>
          <p:nvSpPr>
            <p:cNvPr id="7" name="Freihandform 6"/>
            <p:cNvSpPr/>
            <p:nvPr/>
          </p:nvSpPr>
          <p:spPr>
            <a:xfrm>
              <a:off x="2279073" y="1436860"/>
              <a:ext cx="5164548" cy="2236037"/>
            </a:xfrm>
            <a:custGeom>
              <a:avLst/>
              <a:gdLst>
                <a:gd name="connsiteX0" fmla="*/ 168112 w 1008650"/>
                <a:gd name="connsiteY0" fmla="*/ 0 h 5955839"/>
                <a:gd name="connsiteX1" fmla="*/ 840538 w 1008650"/>
                <a:gd name="connsiteY1" fmla="*/ 0 h 5955839"/>
                <a:gd name="connsiteX2" fmla="*/ 1008650 w 1008650"/>
                <a:gd name="connsiteY2" fmla="*/ 168112 h 5955839"/>
                <a:gd name="connsiteX3" fmla="*/ 1008650 w 1008650"/>
                <a:gd name="connsiteY3" fmla="*/ 5955839 h 5955839"/>
                <a:gd name="connsiteX4" fmla="*/ 1008650 w 1008650"/>
                <a:gd name="connsiteY4" fmla="*/ 5955839 h 5955839"/>
                <a:gd name="connsiteX5" fmla="*/ 0 w 1008650"/>
                <a:gd name="connsiteY5" fmla="*/ 5955839 h 5955839"/>
                <a:gd name="connsiteX6" fmla="*/ 0 w 1008650"/>
                <a:gd name="connsiteY6" fmla="*/ 5955839 h 5955839"/>
                <a:gd name="connsiteX7" fmla="*/ 0 w 1008650"/>
                <a:gd name="connsiteY7" fmla="*/ 168112 h 5955839"/>
                <a:gd name="connsiteX8" fmla="*/ 168112 w 1008650"/>
                <a:gd name="connsiteY8" fmla="*/ 0 h 59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8650" h="5955839">
                  <a:moveTo>
                    <a:pt x="1008650" y="992663"/>
                  </a:moveTo>
                  <a:lnTo>
                    <a:pt x="1008650" y="4963176"/>
                  </a:lnTo>
                  <a:cubicBezTo>
                    <a:pt x="1008650" y="5511409"/>
                    <a:pt x="995903" y="5955836"/>
                    <a:pt x="980179" y="5955836"/>
                  </a:cubicBezTo>
                  <a:lnTo>
                    <a:pt x="0" y="5955836"/>
                  </a:lnTo>
                  <a:lnTo>
                    <a:pt x="0" y="5955836"/>
                  </a:lnTo>
                  <a:lnTo>
                    <a:pt x="0" y="3"/>
                  </a:lnTo>
                  <a:lnTo>
                    <a:pt x="0" y="3"/>
                  </a:lnTo>
                  <a:lnTo>
                    <a:pt x="980179" y="3"/>
                  </a:lnTo>
                  <a:cubicBezTo>
                    <a:pt x="995903" y="3"/>
                    <a:pt x="1008650" y="444430"/>
                    <a:pt x="1008650" y="992663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algn="ctr"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3" tIns="59398" rIns="59398" bIns="59399" numCol="1" spcCol="1270" anchor="ctr" anchorCtr="0">
              <a:noAutofit/>
            </a:bodyPr>
            <a:lstStyle/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kein besonderer Insolvenzgrund erforderlich – kein Nachweis der Insolvenz (aber drohend)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schriftliches Gesuch mit Bilanz, Erfolgsrechnung und Liquiditätsplanung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provisorischer Sanierungsplan</a:t>
              </a:r>
            </a:p>
            <a:p>
              <a:pPr marL="717550" lvl="1" indent="-268288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mit oder ohne Nachlassvertrag</a:t>
              </a:r>
            </a:p>
            <a:p>
              <a:pPr marL="717550" lvl="1" indent="-268288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>
                  <a:solidFill>
                    <a:schemeClr val="tx1"/>
                  </a:solidFill>
                  <a:ea typeface="ＭＳ Ｐゴシック" charset="-128"/>
                </a:rPr>
                <a:t>r</a:t>
              </a: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udimentäre Ausführung der Sanierungsmassnahmen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keine offensichtlich fehlende Aussicht auf Sanierung</a:t>
              </a: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279073" y="3803293"/>
              <a:ext cx="5164548" cy="1130645"/>
            </a:xfrm>
            <a:custGeom>
              <a:avLst/>
              <a:gdLst>
                <a:gd name="connsiteX0" fmla="*/ 175280 w 1051658"/>
                <a:gd name="connsiteY0" fmla="*/ 0 h 5955839"/>
                <a:gd name="connsiteX1" fmla="*/ 876378 w 1051658"/>
                <a:gd name="connsiteY1" fmla="*/ 0 h 5955839"/>
                <a:gd name="connsiteX2" fmla="*/ 1051658 w 1051658"/>
                <a:gd name="connsiteY2" fmla="*/ 175280 h 5955839"/>
                <a:gd name="connsiteX3" fmla="*/ 1051658 w 1051658"/>
                <a:gd name="connsiteY3" fmla="*/ 5955839 h 5955839"/>
                <a:gd name="connsiteX4" fmla="*/ 1051658 w 1051658"/>
                <a:gd name="connsiteY4" fmla="*/ 5955839 h 5955839"/>
                <a:gd name="connsiteX5" fmla="*/ 0 w 1051658"/>
                <a:gd name="connsiteY5" fmla="*/ 5955839 h 5955839"/>
                <a:gd name="connsiteX6" fmla="*/ 0 w 1051658"/>
                <a:gd name="connsiteY6" fmla="*/ 5955839 h 5955839"/>
                <a:gd name="connsiteX7" fmla="*/ 0 w 1051658"/>
                <a:gd name="connsiteY7" fmla="*/ 175280 h 5955839"/>
                <a:gd name="connsiteX8" fmla="*/ 175280 w 1051658"/>
                <a:gd name="connsiteY8" fmla="*/ 0 h 59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658" h="5955839">
                  <a:moveTo>
                    <a:pt x="1051658" y="992662"/>
                  </a:moveTo>
                  <a:lnTo>
                    <a:pt x="1051658" y="4963177"/>
                  </a:lnTo>
                  <a:cubicBezTo>
                    <a:pt x="1051658" y="5511405"/>
                    <a:pt x="1037801" y="5955836"/>
                    <a:pt x="1020708" y="5955836"/>
                  </a:cubicBezTo>
                  <a:lnTo>
                    <a:pt x="0" y="5955836"/>
                  </a:lnTo>
                  <a:lnTo>
                    <a:pt x="0" y="595583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020708" y="3"/>
                  </a:lnTo>
                  <a:cubicBezTo>
                    <a:pt x="1037801" y="3"/>
                    <a:pt x="1051658" y="444434"/>
                    <a:pt x="1051658" y="992662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algn="ctr"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3" tIns="59398" rIns="59398" bIns="59399" numCol="1" spcCol="1270" anchor="ctr" anchorCtr="0">
              <a:noAutofit/>
            </a:bodyPr>
            <a:lstStyle/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endParaRPr lang="de-CH" dirty="0">
                <a:solidFill>
                  <a:schemeClr val="tx1"/>
                </a:solidFill>
                <a:ea typeface="ＭＳ Ｐゴシック" charset="-128"/>
              </a:endParaRP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sofern Gläubiger berechtigt, Konkurseröffnung zu verlangen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Insolvenzgrund erforderlich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keine offensichtlich fehlende Sanierungsaussicht</a:t>
              </a:r>
            </a:p>
            <a:p>
              <a:pPr marL="0" lvl="1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</a:pPr>
              <a:endParaRPr lang="de-CH" dirty="0">
                <a:solidFill>
                  <a:schemeClr val="tx1"/>
                </a:solidFill>
                <a:ea typeface="ＭＳ Ｐゴシック" charset="-128"/>
              </a:endParaRPr>
            </a:p>
          </p:txBody>
        </p:sp>
      </p:grpSp>
      <p:sp>
        <p:nvSpPr>
          <p:cNvPr id="11" name="Text Box 10"/>
          <p:cNvSpPr txBox="1">
            <a:spLocks noChangeArrowheads="1"/>
          </p:cNvSpPr>
          <p:nvPr/>
        </p:nvSpPr>
        <p:spPr>
          <a:xfrm>
            <a:off x="450002" y="1773238"/>
            <a:ext cx="1962122" cy="2307380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800" b="1" dirty="0" smtClean="0">
                <a:solidFill>
                  <a:schemeClr val="bg1"/>
                </a:solidFill>
                <a:latin typeface="+mn-lt"/>
                <a:cs typeface="Arial" charset="0"/>
              </a:rPr>
              <a:t>Gesuch eines Schuldners </a:t>
            </a:r>
            <a:br>
              <a:rPr lang="de-CH" altLang="de-DE" sz="1800" b="1" dirty="0" smtClean="0">
                <a:solidFill>
                  <a:schemeClr val="bg1"/>
                </a:solidFill>
                <a:latin typeface="+mn-lt"/>
                <a:cs typeface="Arial" charset="0"/>
              </a:rPr>
            </a:br>
            <a:r>
              <a:rPr lang="de-CH" altLang="de-DE" sz="1800" b="1" dirty="0" smtClean="0">
                <a:solidFill>
                  <a:schemeClr val="bg1"/>
                </a:solidFill>
                <a:latin typeface="+mn-lt"/>
                <a:cs typeface="Arial" charset="0"/>
              </a:rPr>
              <a:t>(juristische und natürliche Person)</a:t>
            </a:r>
            <a:endParaRPr lang="de-CH" altLang="de-DE" sz="18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>
          <a:xfrm>
            <a:off x="450002" y="4214844"/>
            <a:ext cx="1962122" cy="1163864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800" b="1" dirty="0" smtClean="0">
                <a:solidFill>
                  <a:schemeClr val="bg1"/>
                </a:solidFill>
                <a:latin typeface="+mn-lt"/>
                <a:cs typeface="Arial" charset="0"/>
              </a:rPr>
              <a:t>Gesuch eines Gläubigers</a:t>
            </a:r>
            <a:endParaRPr lang="de-CH" altLang="de-DE" sz="18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>
          <a:xfrm>
            <a:off x="450000" y="5512935"/>
            <a:ext cx="1962124" cy="573931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800" b="1" dirty="0" smtClean="0">
                <a:solidFill>
                  <a:schemeClr val="bg1"/>
                </a:solidFill>
                <a:latin typeface="+mn-lt"/>
                <a:cs typeface="Arial" charset="0"/>
              </a:rPr>
              <a:t>Von Amtes wegen</a:t>
            </a:r>
            <a:endParaRPr lang="de-CH" altLang="de-DE" sz="18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3" name="Freihandform 12"/>
          <p:cNvSpPr/>
          <p:nvPr/>
        </p:nvSpPr>
        <p:spPr>
          <a:xfrm>
            <a:off x="2583600" y="5512935"/>
            <a:ext cx="5987479" cy="573931"/>
          </a:xfrm>
          <a:custGeom>
            <a:avLst/>
            <a:gdLst>
              <a:gd name="connsiteX0" fmla="*/ 175280 w 1051658"/>
              <a:gd name="connsiteY0" fmla="*/ 0 h 5955839"/>
              <a:gd name="connsiteX1" fmla="*/ 876378 w 1051658"/>
              <a:gd name="connsiteY1" fmla="*/ 0 h 5955839"/>
              <a:gd name="connsiteX2" fmla="*/ 1051658 w 1051658"/>
              <a:gd name="connsiteY2" fmla="*/ 175280 h 5955839"/>
              <a:gd name="connsiteX3" fmla="*/ 1051658 w 1051658"/>
              <a:gd name="connsiteY3" fmla="*/ 5955839 h 5955839"/>
              <a:gd name="connsiteX4" fmla="*/ 1051658 w 1051658"/>
              <a:gd name="connsiteY4" fmla="*/ 5955839 h 5955839"/>
              <a:gd name="connsiteX5" fmla="*/ 0 w 1051658"/>
              <a:gd name="connsiteY5" fmla="*/ 5955839 h 5955839"/>
              <a:gd name="connsiteX6" fmla="*/ 0 w 1051658"/>
              <a:gd name="connsiteY6" fmla="*/ 5955839 h 5955839"/>
              <a:gd name="connsiteX7" fmla="*/ 0 w 1051658"/>
              <a:gd name="connsiteY7" fmla="*/ 175280 h 5955839"/>
              <a:gd name="connsiteX8" fmla="*/ 175280 w 1051658"/>
              <a:gd name="connsiteY8" fmla="*/ 0 h 595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1658" h="5955839">
                <a:moveTo>
                  <a:pt x="1051658" y="992662"/>
                </a:moveTo>
                <a:lnTo>
                  <a:pt x="1051658" y="4963177"/>
                </a:lnTo>
                <a:cubicBezTo>
                  <a:pt x="1051658" y="5511405"/>
                  <a:pt x="1037801" y="5955836"/>
                  <a:pt x="1020708" y="5955836"/>
                </a:cubicBezTo>
                <a:lnTo>
                  <a:pt x="0" y="5955836"/>
                </a:lnTo>
                <a:lnTo>
                  <a:pt x="0" y="5955836"/>
                </a:lnTo>
                <a:lnTo>
                  <a:pt x="0" y="3"/>
                </a:lnTo>
                <a:lnTo>
                  <a:pt x="0" y="3"/>
                </a:lnTo>
                <a:lnTo>
                  <a:pt x="1020708" y="3"/>
                </a:lnTo>
                <a:cubicBezTo>
                  <a:pt x="1037801" y="3"/>
                  <a:pt x="1051658" y="444434"/>
                  <a:pt x="1051658" y="992662"/>
                </a:cubicBezTo>
                <a:close/>
              </a:path>
            </a:pathLst>
          </a:custGeom>
          <a:solidFill>
            <a:schemeClr val="accent4"/>
          </a:solidFill>
          <a:ln w="25400" cap="flat" algn="ctr"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793" tIns="59398" rIns="59398" bIns="59399" numCol="1" spcCol="1270" anchor="ctr" anchorCtr="0">
            <a:noAutofit/>
          </a:bodyPr>
          <a:lstStyle/>
          <a:p>
            <a:pPr marL="285750" lvl="1" indent="-2857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Antrag auf Konkurseröffnung liegt vor</a:t>
            </a:r>
          </a:p>
          <a:p>
            <a:pPr marL="285750" lvl="1" indent="-2857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Anhaltspunkte für Zustandekommen des Nachlassvertrages</a:t>
            </a:r>
            <a:endParaRPr lang="de-CH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>
          <a:xfrm>
            <a:off x="450001" y="1065081"/>
            <a:ext cx="8121079" cy="599739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800" b="1" dirty="0" smtClean="0">
                <a:solidFill>
                  <a:schemeClr val="bg1"/>
                </a:solidFill>
                <a:latin typeface="+mn-lt"/>
                <a:cs typeface="Arial" charset="0"/>
              </a:rPr>
              <a:t>Verfahrenseinleitung (Art. 293 SchKG)</a:t>
            </a:r>
            <a:endParaRPr lang="de-CH" altLang="de-DE" sz="18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66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CC4CF26-8106-A64C-B5CA-03A742C46BBA}" type="slidenum">
              <a:rPr lang="en-US" smtClean="0"/>
              <a:t>5</a:t>
            </a:fld>
            <a:endParaRPr lang="en-US"/>
          </a:p>
        </p:txBody>
      </p:sp>
      <p:sp>
        <p:nvSpPr>
          <p:cNvPr id="6" name="Titel 34"/>
          <p:cNvSpPr txBox="1"/>
          <p:nvPr/>
        </p:nvSpPr>
        <p:spPr>
          <a:xfrm>
            <a:off x="360000" y="539736"/>
            <a:ext cx="8359200" cy="5765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22041" rtl="0" eaLnBrk="1" latinLnBrk="0" hangingPunct="1">
              <a:lnSpc>
                <a:spcPts val="2769"/>
              </a:lnSpc>
              <a:spcBef>
                <a:spcPct val="0"/>
              </a:spcBef>
              <a:buNone/>
              <a:defRPr sz="2769" kern="1200">
                <a:solidFill>
                  <a:schemeClr val="bg2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de-CH" altLang="de-DE" sz="2800" dirty="0" smtClean="0">
                <a:solidFill>
                  <a:srgbClr val="425563"/>
                </a:solidFill>
              </a:rPr>
              <a:t>Phasen des </a:t>
            </a:r>
            <a:r>
              <a:rPr lang="de-CH" altLang="de-DE" sz="2800" dirty="0">
                <a:solidFill>
                  <a:srgbClr val="425563"/>
                </a:solidFill>
              </a:rPr>
              <a:t>Nachlassverfahrens </a:t>
            </a:r>
            <a:r>
              <a:rPr lang="de-CH" altLang="de-DE" sz="2800" dirty="0" smtClean="0">
                <a:solidFill>
                  <a:srgbClr val="425563"/>
                </a:solidFill>
              </a:rPr>
              <a:t>II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2583600" y="2190164"/>
            <a:ext cx="6135600" cy="4116043"/>
            <a:chOff x="2279073" y="1836400"/>
            <a:chExt cx="5292310" cy="3998565"/>
          </a:xfrm>
        </p:grpSpPr>
        <p:sp>
          <p:nvSpPr>
            <p:cNvPr id="7" name="Freihandform 6"/>
            <p:cNvSpPr/>
            <p:nvPr/>
          </p:nvSpPr>
          <p:spPr>
            <a:xfrm>
              <a:off x="2279073" y="1836400"/>
              <a:ext cx="5292310" cy="2236037"/>
            </a:xfrm>
            <a:custGeom>
              <a:avLst/>
              <a:gdLst>
                <a:gd name="connsiteX0" fmla="*/ 168112 w 1008650"/>
                <a:gd name="connsiteY0" fmla="*/ 0 h 5955839"/>
                <a:gd name="connsiteX1" fmla="*/ 840538 w 1008650"/>
                <a:gd name="connsiteY1" fmla="*/ 0 h 5955839"/>
                <a:gd name="connsiteX2" fmla="*/ 1008650 w 1008650"/>
                <a:gd name="connsiteY2" fmla="*/ 168112 h 5955839"/>
                <a:gd name="connsiteX3" fmla="*/ 1008650 w 1008650"/>
                <a:gd name="connsiteY3" fmla="*/ 5955839 h 5955839"/>
                <a:gd name="connsiteX4" fmla="*/ 1008650 w 1008650"/>
                <a:gd name="connsiteY4" fmla="*/ 5955839 h 5955839"/>
                <a:gd name="connsiteX5" fmla="*/ 0 w 1008650"/>
                <a:gd name="connsiteY5" fmla="*/ 5955839 h 5955839"/>
                <a:gd name="connsiteX6" fmla="*/ 0 w 1008650"/>
                <a:gd name="connsiteY6" fmla="*/ 5955839 h 5955839"/>
                <a:gd name="connsiteX7" fmla="*/ 0 w 1008650"/>
                <a:gd name="connsiteY7" fmla="*/ 168112 h 5955839"/>
                <a:gd name="connsiteX8" fmla="*/ 168112 w 1008650"/>
                <a:gd name="connsiteY8" fmla="*/ 0 h 59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8650" h="5955839">
                  <a:moveTo>
                    <a:pt x="1008650" y="992663"/>
                  </a:moveTo>
                  <a:lnTo>
                    <a:pt x="1008650" y="4963176"/>
                  </a:lnTo>
                  <a:cubicBezTo>
                    <a:pt x="1008650" y="5511409"/>
                    <a:pt x="995903" y="5955836"/>
                    <a:pt x="980179" y="5955836"/>
                  </a:cubicBezTo>
                  <a:lnTo>
                    <a:pt x="0" y="5955836"/>
                  </a:lnTo>
                  <a:lnTo>
                    <a:pt x="0" y="5955836"/>
                  </a:lnTo>
                  <a:lnTo>
                    <a:pt x="0" y="3"/>
                  </a:lnTo>
                  <a:lnTo>
                    <a:pt x="0" y="3"/>
                  </a:lnTo>
                  <a:lnTo>
                    <a:pt x="980179" y="3"/>
                  </a:lnTo>
                  <a:cubicBezTo>
                    <a:pt x="995903" y="3"/>
                    <a:pt x="1008650" y="444430"/>
                    <a:pt x="1008650" y="992663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algn="ctr"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3" tIns="59398" rIns="59398" bIns="59399" numCol="1" spcCol="1270" anchor="ctr" anchorCtr="0">
              <a:noAutofit/>
            </a:bodyPr>
            <a:lstStyle/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bewilligt, wenn nicht offensichtlich keine Sanierungsaussicht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2 Monate – max. 4 Monate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i.d.R. Einsetzung Sachwalter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Abklärung, ob Aussicht auf Sanierung oder Abschluss eines Nachlassvertrages besteht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im Grundsatz öffentliche Bekanntmachung, ausnahmsweise stille Stundung</a:t>
              </a: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279073" y="4234155"/>
              <a:ext cx="5292310" cy="1600810"/>
            </a:xfrm>
            <a:custGeom>
              <a:avLst/>
              <a:gdLst>
                <a:gd name="connsiteX0" fmla="*/ 175280 w 1051658"/>
                <a:gd name="connsiteY0" fmla="*/ 0 h 5955839"/>
                <a:gd name="connsiteX1" fmla="*/ 876378 w 1051658"/>
                <a:gd name="connsiteY1" fmla="*/ 0 h 5955839"/>
                <a:gd name="connsiteX2" fmla="*/ 1051658 w 1051658"/>
                <a:gd name="connsiteY2" fmla="*/ 175280 h 5955839"/>
                <a:gd name="connsiteX3" fmla="*/ 1051658 w 1051658"/>
                <a:gd name="connsiteY3" fmla="*/ 5955839 h 5955839"/>
                <a:gd name="connsiteX4" fmla="*/ 1051658 w 1051658"/>
                <a:gd name="connsiteY4" fmla="*/ 5955839 h 5955839"/>
                <a:gd name="connsiteX5" fmla="*/ 0 w 1051658"/>
                <a:gd name="connsiteY5" fmla="*/ 5955839 h 5955839"/>
                <a:gd name="connsiteX6" fmla="*/ 0 w 1051658"/>
                <a:gd name="connsiteY6" fmla="*/ 5955839 h 5955839"/>
                <a:gd name="connsiteX7" fmla="*/ 0 w 1051658"/>
                <a:gd name="connsiteY7" fmla="*/ 175280 h 5955839"/>
                <a:gd name="connsiteX8" fmla="*/ 175280 w 1051658"/>
                <a:gd name="connsiteY8" fmla="*/ 0 h 59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658" h="5955839">
                  <a:moveTo>
                    <a:pt x="1051658" y="992662"/>
                  </a:moveTo>
                  <a:lnTo>
                    <a:pt x="1051658" y="4963177"/>
                  </a:lnTo>
                  <a:cubicBezTo>
                    <a:pt x="1051658" y="5511405"/>
                    <a:pt x="1037801" y="5955836"/>
                    <a:pt x="1020708" y="5955836"/>
                  </a:cubicBezTo>
                  <a:lnTo>
                    <a:pt x="0" y="5955836"/>
                  </a:lnTo>
                  <a:lnTo>
                    <a:pt x="0" y="595583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020708" y="3"/>
                  </a:lnTo>
                  <a:cubicBezTo>
                    <a:pt x="1037801" y="3"/>
                    <a:pt x="1051658" y="444434"/>
                    <a:pt x="1051658" y="992662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algn="ctr"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3" tIns="59398" rIns="59398" bIns="59399" numCol="1" spcCol="1270" anchor="ctr" anchorCtr="0">
              <a:noAutofit/>
            </a:bodyPr>
            <a:lstStyle/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endParaRPr lang="de-CH" dirty="0">
                <a:solidFill>
                  <a:schemeClr val="tx1"/>
                </a:solidFill>
                <a:ea typeface="ＭＳ Ｐゴシック" charset="-128"/>
              </a:endParaRP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bei Aussicht auf Sanierung oder Abschluss Nachlassvertrag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4 – 6 Monate (Verlängerung bis max. 2 Jahre möglich)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Einsetzung eines Sachwalters und öffentliche Bekannt-machung zwingend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dirty="0" smtClean="0">
                  <a:solidFill>
                    <a:schemeClr val="tx1"/>
                  </a:solidFill>
                  <a:ea typeface="ＭＳ Ｐゴシック" charset="-128"/>
                </a:rPr>
                <a:t>Gläubigerausschuss möglich</a:t>
              </a:r>
            </a:p>
            <a:p>
              <a:pPr marL="0" lvl="1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</a:pPr>
              <a:endParaRPr lang="de-CH" dirty="0">
                <a:solidFill>
                  <a:schemeClr val="tx1"/>
                </a:solidFill>
                <a:ea typeface="ＭＳ Ｐゴシック" charset="-128"/>
              </a:endParaRPr>
            </a:p>
          </p:txBody>
        </p:sp>
      </p:grpSp>
      <p:sp>
        <p:nvSpPr>
          <p:cNvPr id="11" name="Text Box 10"/>
          <p:cNvSpPr txBox="1">
            <a:spLocks noChangeArrowheads="1"/>
          </p:cNvSpPr>
          <p:nvPr/>
        </p:nvSpPr>
        <p:spPr>
          <a:xfrm>
            <a:off x="450000" y="2190165"/>
            <a:ext cx="1962122" cy="2307380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800" b="1" dirty="0" smtClean="0">
                <a:solidFill>
                  <a:schemeClr val="bg1"/>
                </a:solidFill>
                <a:latin typeface="+mn-lt"/>
                <a:cs typeface="Arial" charset="0"/>
              </a:rPr>
              <a:t>provisorische Nachlassstundung</a:t>
            </a:r>
            <a:endParaRPr lang="de-CH" altLang="de-DE" sz="18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>
          <a:xfrm>
            <a:off x="450002" y="4658366"/>
            <a:ext cx="1962122" cy="1647841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800" b="1" dirty="0" smtClean="0">
                <a:solidFill>
                  <a:schemeClr val="bg1"/>
                </a:solidFill>
                <a:latin typeface="+mn-lt"/>
                <a:cs typeface="Arial" charset="0"/>
              </a:rPr>
              <a:t>definitive </a:t>
            </a:r>
            <a:r>
              <a:rPr lang="de-CH" altLang="de-DE" sz="1800" b="1" dirty="0" smtClean="0">
                <a:solidFill>
                  <a:schemeClr val="bg1"/>
                </a:solidFill>
                <a:latin typeface="+mn-lt"/>
                <a:cs typeface="Arial" charset="0"/>
              </a:rPr>
              <a:t>Nachlassstundung</a:t>
            </a:r>
            <a:endParaRPr lang="de-CH" altLang="de-DE" sz="18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>
          <a:xfrm>
            <a:off x="433552" y="1434663"/>
            <a:ext cx="8285648" cy="611848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800" b="1" dirty="0" smtClean="0">
                <a:solidFill>
                  <a:schemeClr val="bg1"/>
                </a:solidFill>
                <a:latin typeface="+mn-lt"/>
                <a:cs typeface="Arial" charset="0"/>
              </a:rPr>
              <a:t>Nachlassstundung</a:t>
            </a:r>
            <a:endParaRPr lang="de-CH" altLang="de-DE" sz="18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8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CC4CF26-8106-A64C-B5CA-03A742C46BBA}" type="slidenum">
              <a:rPr lang="en-US" smtClean="0"/>
              <a:t>6</a:t>
            </a:fld>
            <a:endParaRPr lang="en-US"/>
          </a:p>
        </p:txBody>
      </p:sp>
      <p:sp>
        <p:nvSpPr>
          <p:cNvPr id="6" name="Titel 34"/>
          <p:cNvSpPr txBox="1"/>
          <p:nvPr/>
        </p:nvSpPr>
        <p:spPr>
          <a:xfrm>
            <a:off x="360000" y="539736"/>
            <a:ext cx="8359200" cy="5765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22041" rtl="0" eaLnBrk="1" latinLnBrk="0" hangingPunct="1">
              <a:lnSpc>
                <a:spcPts val="2769"/>
              </a:lnSpc>
              <a:spcBef>
                <a:spcPct val="0"/>
              </a:spcBef>
              <a:buNone/>
              <a:defRPr sz="2769" kern="1200">
                <a:solidFill>
                  <a:schemeClr val="bg2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de-CH" altLang="de-DE" sz="2800" dirty="0" smtClean="0">
                <a:solidFill>
                  <a:srgbClr val="425563"/>
                </a:solidFill>
              </a:rPr>
              <a:t>Phasen des </a:t>
            </a:r>
            <a:r>
              <a:rPr lang="de-CH" altLang="de-DE" sz="2800" dirty="0">
                <a:solidFill>
                  <a:srgbClr val="425563"/>
                </a:solidFill>
              </a:rPr>
              <a:t>Nachlassverfahrens </a:t>
            </a:r>
            <a:r>
              <a:rPr lang="de-CH" altLang="de-DE" sz="2800" dirty="0" smtClean="0">
                <a:solidFill>
                  <a:srgbClr val="425563"/>
                </a:solidFill>
              </a:rPr>
              <a:t>III</a:t>
            </a:r>
          </a:p>
        </p:txBody>
      </p:sp>
      <p:sp>
        <p:nvSpPr>
          <p:cNvPr id="7" name="Freihandform 6"/>
          <p:cNvSpPr/>
          <p:nvPr/>
        </p:nvSpPr>
        <p:spPr>
          <a:xfrm>
            <a:off x="2412123" y="1629043"/>
            <a:ext cx="6307074" cy="1370275"/>
          </a:xfrm>
          <a:custGeom>
            <a:avLst/>
            <a:gdLst>
              <a:gd name="connsiteX0" fmla="*/ 168112 w 1008650"/>
              <a:gd name="connsiteY0" fmla="*/ 0 h 5955839"/>
              <a:gd name="connsiteX1" fmla="*/ 840538 w 1008650"/>
              <a:gd name="connsiteY1" fmla="*/ 0 h 5955839"/>
              <a:gd name="connsiteX2" fmla="*/ 1008650 w 1008650"/>
              <a:gd name="connsiteY2" fmla="*/ 168112 h 5955839"/>
              <a:gd name="connsiteX3" fmla="*/ 1008650 w 1008650"/>
              <a:gd name="connsiteY3" fmla="*/ 5955839 h 5955839"/>
              <a:gd name="connsiteX4" fmla="*/ 1008650 w 1008650"/>
              <a:gd name="connsiteY4" fmla="*/ 5955839 h 5955839"/>
              <a:gd name="connsiteX5" fmla="*/ 0 w 1008650"/>
              <a:gd name="connsiteY5" fmla="*/ 5955839 h 5955839"/>
              <a:gd name="connsiteX6" fmla="*/ 0 w 1008650"/>
              <a:gd name="connsiteY6" fmla="*/ 5955839 h 5955839"/>
              <a:gd name="connsiteX7" fmla="*/ 0 w 1008650"/>
              <a:gd name="connsiteY7" fmla="*/ 168112 h 5955839"/>
              <a:gd name="connsiteX8" fmla="*/ 168112 w 1008650"/>
              <a:gd name="connsiteY8" fmla="*/ 0 h 595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8650" h="5955839">
                <a:moveTo>
                  <a:pt x="1008650" y="992663"/>
                </a:moveTo>
                <a:lnTo>
                  <a:pt x="1008650" y="4963176"/>
                </a:lnTo>
                <a:cubicBezTo>
                  <a:pt x="1008650" y="5511409"/>
                  <a:pt x="995903" y="5955836"/>
                  <a:pt x="980179" y="5955836"/>
                </a:cubicBezTo>
                <a:lnTo>
                  <a:pt x="0" y="5955836"/>
                </a:lnTo>
                <a:lnTo>
                  <a:pt x="0" y="5955836"/>
                </a:lnTo>
                <a:lnTo>
                  <a:pt x="0" y="3"/>
                </a:lnTo>
                <a:lnTo>
                  <a:pt x="0" y="3"/>
                </a:lnTo>
                <a:lnTo>
                  <a:pt x="980179" y="3"/>
                </a:lnTo>
                <a:cubicBezTo>
                  <a:pt x="995903" y="3"/>
                  <a:pt x="1008650" y="444430"/>
                  <a:pt x="1008650" y="992663"/>
                </a:cubicBezTo>
                <a:close/>
              </a:path>
            </a:pathLst>
          </a:custGeom>
          <a:solidFill>
            <a:schemeClr val="accent4"/>
          </a:solidFill>
          <a:ln w="25400" cap="flat" algn="ctr"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793" tIns="59398" rIns="59398" bIns="59399" numCol="1" spcCol="1270" anchor="ctr" anchorCtr="0">
            <a:noAutofit/>
          </a:bodyPr>
          <a:lstStyle/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erfolgreiche Sanierung vor Ablauf der Stundung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alle Gläubiger </a:t>
            </a: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sind voll </a:t>
            </a: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zu befriedigen, soweit keine individuellen Lösungen getroffen werden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>
                <a:solidFill>
                  <a:schemeClr val="tx1"/>
                </a:solidFill>
                <a:ea typeface="ＭＳ Ｐゴシック" charset="-128"/>
              </a:rPr>
              <a:t>N</a:t>
            </a: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achlassrichter hebt Nachlassstundung auf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>
          <a:xfrm>
            <a:off x="450002" y="1623226"/>
            <a:ext cx="1812350" cy="1375923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400" b="1" dirty="0" smtClean="0">
                <a:solidFill>
                  <a:schemeClr val="bg1"/>
                </a:solidFill>
                <a:latin typeface="+mn-lt"/>
                <a:cs typeface="Arial" charset="0"/>
              </a:rPr>
              <a:t>ohne Nachlassvertrag ("Sanierung i.e.S.")</a:t>
            </a: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400" b="1" dirty="0" smtClean="0">
                <a:solidFill>
                  <a:schemeClr val="bg1"/>
                </a:solidFill>
                <a:latin typeface="+mn-lt"/>
                <a:cs typeface="Arial" charset="0"/>
              </a:rPr>
              <a:t>(Art. 296a SchKG)</a:t>
            </a:r>
            <a:endParaRPr lang="de-CH" altLang="de-DE" sz="14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>
          <a:xfrm>
            <a:off x="450000" y="3150408"/>
            <a:ext cx="1812350" cy="3089525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 anchorCtr="0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400" b="1" dirty="0" smtClean="0">
                <a:solidFill>
                  <a:schemeClr val="bg1"/>
                </a:solidFill>
                <a:latin typeface="+mn-lt"/>
                <a:cs typeface="Arial" charset="0"/>
              </a:rPr>
              <a:t>mit Nachlassvertrag</a:t>
            </a:r>
            <a:endParaRPr lang="de-CH" altLang="de-DE" sz="14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>
          <a:xfrm>
            <a:off x="450001" y="1065082"/>
            <a:ext cx="8269197" cy="431720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800" b="1" dirty="0" smtClean="0">
                <a:solidFill>
                  <a:schemeClr val="bg1"/>
                </a:solidFill>
                <a:latin typeface="+mn-lt"/>
                <a:cs typeface="Arial" charset="0"/>
              </a:rPr>
              <a:t>Schuldenbereinigung mit und ohne Nachlassvertrag</a:t>
            </a:r>
            <a:endParaRPr lang="de-CH" altLang="de-DE" sz="18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5" name="Freihandform 14"/>
          <p:cNvSpPr/>
          <p:nvPr/>
        </p:nvSpPr>
        <p:spPr>
          <a:xfrm>
            <a:off x="2412123" y="4743757"/>
            <a:ext cx="2845676" cy="1529256"/>
          </a:xfrm>
          <a:custGeom>
            <a:avLst/>
            <a:gdLst>
              <a:gd name="connsiteX0" fmla="*/ 168112 w 1008650"/>
              <a:gd name="connsiteY0" fmla="*/ 0 h 5955839"/>
              <a:gd name="connsiteX1" fmla="*/ 840538 w 1008650"/>
              <a:gd name="connsiteY1" fmla="*/ 0 h 5955839"/>
              <a:gd name="connsiteX2" fmla="*/ 1008650 w 1008650"/>
              <a:gd name="connsiteY2" fmla="*/ 168112 h 5955839"/>
              <a:gd name="connsiteX3" fmla="*/ 1008650 w 1008650"/>
              <a:gd name="connsiteY3" fmla="*/ 5955839 h 5955839"/>
              <a:gd name="connsiteX4" fmla="*/ 1008650 w 1008650"/>
              <a:gd name="connsiteY4" fmla="*/ 5955839 h 5955839"/>
              <a:gd name="connsiteX5" fmla="*/ 0 w 1008650"/>
              <a:gd name="connsiteY5" fmla="*/ 5955839 h 5955839"/>
              <a:gd name="connsiteX6" fmla="*/ 0 w 1008650"/>
              <a:gd name="connsiteY6" fmla="*/ 5955839 h 5955839"/>
              <a:gd name="connsiteX7" fmla="*/ 0 w 1008650"/>
              <a:gd name="connsiteY7" fmla="*/ 168112 h 5955839"/>
              <a:gd name="connsiteX8" fmla="*/ 168112 w 1008650"/>
              <a:gd name="connsiteY8" fmla="*/ 0 h 595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8650" h="5955839">
                <a:moveTo>
                  <a:pt x="1008650" y="992663"/>
                </a:moveTo>
                <a:lnTo>
                  <a:pt x="1008650" y="4963176"/>
                </a:lnTo>
                <a:cubicBezTo>
                  <a:pt x="1008650" y="5511409"/>
                  <a:pt x="995903" y="5955836"/>
                  <a:pt x="980179" y="5955836"/>
                </a:cubicBezTo>
                <a:lnTo>
                  <a:pt x="0" y="5955836"/>
                </a:lnTo>
                <a:lnTo>
                  <a:pt x="0" y="5955836"/>
                </a:lnTo>
                <a:lnTo>
                  <a:pt x="0" y="3"/>
                </a:lnTo>
                <a:lnTo>
                  <a:pt x="0" y="3"/>
                </a:lnTo>
                <a:lnTo>
                  <a:pt x="980179" y="3"/>
                </a:lnTo>
                <a:cubicBezTo>
                  <a:pt x="995903" y="3"/>
                  <a:pt x="1008650" y="444430"/>
                  <a:pt x="1008650" y="992663"/>
                </a:cubicBezTo>
                <a:close/>
              </a:path>
            </a:pathLst>
          </a:custGeom>
          <a:solidFill>
            <a:schemeClr val="accent4"/>
          </a:solidFill>
          <a:ln w="25400" cap="flat" algn="ctr"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793" tIns="59398" rIns="59398" bIns="59399" numCol="1" spcCol="1270" anchor="ctr" anchorCtr="0">
            <a:noAutofit/>
          </a:bodyPr>
          <a:lstStyle/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Stundungsvergleich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Dividendenvergleich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Schuldner/Unternehmen </a:t>
            </a:r>
            <a:b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</a:b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"lebt weiter"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endParaRPr lang="de-CH" b="0" kern="1200" dirty="0" smtClean="0">
              <a:solidFill>
                <a:schemeClr val="tx1"/>
              </a:solidFill>
              <a:latin typeface="+mn-lt"/>
              <a:ea typeface="ＭＳ Ｐゴシック" charset="-128"/>
              <a:cs typeface="+mn-cs"/>
            </a:endParaRPr>
          </a:p>
        </p:txBody>
      </p:sp>
      <p:sp>
        <p:nvSpPr>
          <p:cNvPr id="16" name="Freihandform 15"/>
          <p:cNvSpPr/>
          <p:nvPr/>
        </p:nvSpPr>
        <p:spPr>
          <a:xfrm>
            <a:off x="5407576" y="4724363"/>
            <a:ext cx="3311623" cy="1548649"/>
          </a:xfrm>
          <a:custGeom>
            <a:avLst/>
            <a:gdLst>
              <a:gd name="connsiteX0" fmla="*/ 168112 w 1008650"/>
              <a:gd name="connsiteY0" fmla="*/ 0 h 5955839"/>
              <a:gd name="connsiteX1" fmla="*/ 840538 w 1008650"/>
              <a:gd name="connsiteY1" fmla="*/ 0 h 5955839"/>
              <a:gd name="connsiteX2" fmla="*/ 1008650 w 1008650"/>
              <a:gd name="connsiteY2" fmla="*/ 168112 h 5955839"/>
              <a:gd name="connsiteX3" fmla="*/ 1008650 w 1008650"/>
              <a:gd name="connsiteY3" fmla="*/ 5955839 h 5955839"/>
              <a:gd name="connsiteX4" fmla="*/ 1008650 w 1008650"/>
              <a:gd name="connsiteY4" fmla="*/ 5955839 h 5955839"/>
              <a:gd name="connsiteX5" fmla="*/ 0 w 1008650"/>
              <a:gd name="connsiteY5" fmla="*/ 5955839 h 5955839"/>
              <a:gd name="connsiteX6" fmla="*/ 0 w 1008650"/>
              <a:gd name="connsiteY6" fmla="*/ 5955839 h 5955839"/>
              <a:gd name="connsiteX7" fmla="*/ 0 w 1008650"/>
              <a:gd name="connsiteY7" fmla="*/ 168112 h 5955839"/>
              <a:gd name="connsiteX8" fmla="*/ 168112 w 1008650"/>
              <a:gd name="connsiteY8" fmla="*/ 0 h 595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8650" h="5955839">
                <a:moveTo>
                  <a:pt x="1008650" y="992663"/>
                </a:moveTo>
                <a:lnTo>
                  <a:pt x="1008650" y="4963176"/>
                </a:lnTo>
                <a:cubicBezTo>
                  <a:pt x="1008650" y="5511409"/>
                  <a:pt x="995903" y="5955836"/>
                  <a:pt x="980179" y="5955836"/>
                </a:cubicBezTo>
                <a:lnTo>
                  <a:pt x="0" y="5955836"/>
                </a:lnTo>
                <a:lnTo>
                  <a:pt x="0" y="5955836"/>
                </a:lnTo>
                <a:lnTo>
                  <a:pt x="0" y="3"/>
                </a:lnTo>
                <a:lnTo>
                  <a:pt x="0" y="3"/>
                </a:lnTo>
                <a:lnTo>
                  <a:pt x="980179" y="3"/>
                </a:lnTo>
                <a:cubicBezTo>
                  <a:pt x="995903" y="3"/>
                  <a:pt x="1008650" y="444430"/>
                  <a:pt x="1008650" y="992663"/>
                </a:cubicBezTo>
                <a:close/>
              </a:path>
            </a:pathLst>
          </a:custGeom>
          <a:solidFill>
            <a:schemeClr val="accent4"/>
          </a:solidFill>
          <a:ln w="25400" cap="flat" algn="ctr"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793" tIns="59398" rIns="59398" bIns="59399" numCol="1" spcCol="1270" anchor="ctr" anchorCtr="0">
            <a:noAutofit/>
          </a:bodyPr>
          <a:lstStyle/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führt zur Liquidation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Verwertung der Aktiven durch Liquidator und Gläubigerausschuss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Gläubiger werden aus dem Verwertungserlös befriedigt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endParaRPr lang="de-CH" b="0" kern="1200" dirty="0" smtClean="0">
              <a:solidFill>
                <a:schemeClr val="tx1"/>
              </a:solidFill>
              <a:latin typeface="+mn-lt"/>
              <a:ea typeface="ＭＳ Ｐゴシック" charset="-128"/>
              <a:cs typeface="+mn-cs"/>
            </a:endParaRPr>
          </a:p>
        </p:txBody>
      </p:sp>
      <p:sp>
        <p:nvSpPr>
          <p:cNvPr id="17" name="Textfeld 19"/>
          <p:cNvSpPr txBox="1">
            <a:spLocks noChangeArrowheads="1"/>
          </p:cNvSpPr>
          <p:nvPr/>
        </p:nvSpPr>
        <p:spPr>
          <a:xfrm>
            <a:off x="5407578" y="3984204"/>
            <a:ext cx="3311622" cy="738664"/>
          </a:xfrm>
          <a:prstGeom prst="rect">
            <a:avLst/>
          </a:prstGeom>
          <a:solidFill>
            <a:srgbClr val="8199AD"/>
          </a:solidFill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CH" altLang="de-DE" sz="1400" b="1" dirty="0" smtClean="0">
                <a:solidFill>
                  <a:schemeClr val="bg1"/>
                </a:solidFill>
                <a:latin typeface="+mn-lt"/>
              </a:rPr>
              <a:t>Nachlassvertrag mit Vermögensabtretung </a:t>
            </a:r>
            <a:br>
              <a:rPr lang="de-CH" altLang="de-DE" sz="1400" b="1" dirty="0" smtClean="0">
                <a:solidFill>
                  <a:schemeClr val="bg1"/>
                </a:solidFill>
                <a:latin typeface="+mn-lt"/>
              </a:rPr>
            </a:br>
            <a:r>
              <a:rPr lang="de-CH" altLang="de-DE" sz="1400" b="1" dirty="0" smtClean="0">
                <a:solidFill>
                  <a:schemeClr val="bg1"/>
                </a:solidFill>
                <a:latin typeface="+mn-lt"/>
              </a:rPr>
              <a:t>(Art. 317 ff. SchKG)</a:t>
            </a:r>
          </a:p>
        </p:txBody>
      </p:sp>
      <p:sp>
        <p:nvSpPr>
          <p:cNvPr id="18" name="Freihandform 17"/>
          <p:cNvSpPr/>
          <p:nvPr/>
        </p:nvSpPr>
        <p:spPr>
          <a:xfrm>
            <a:off x="2412123" y="3150408"/>
            <a:ext cx="6307075" cy="741337"/>
          </a:xfrm>
          <a:custGeom>
            <a:avLst/>
            <a:gdLst>
              <a:gd name="connsiteX0" fmla="*/ 168112 w 1008650"/>
              <a:gd name="connsiteY0" fmla="*/ 0 h 5955839"/>
              <a:gd name="connsiteX1" fmla="*/ 840538 w 1008650"/>
              <a:gd name="connsiteY1" fmla="*/ 0 h 5955839"/>
              <a:gd name="connsiteX2" fmla="*/ 1008650 w 1008650"/>
              <a:gd name="connsiteY2" fmla="*/ 168112 h 5955839"/>
              <a:gd name="connsiteX3" fmla="*/ 1008650 w 1008650"/>
              <a:gd name="connsiteY3" fmla="*/ 5955839 h 5955839"/>
              <a:gd name="connsiteX4" fmla="*/ 1008650 w 1008650"/>
              <a:gd name="connsiteY4" fmla="*/ 5955839 h 5955839"/>
              <a:gd name="connsiteX5" fmla="*/ 0 w 1008650"/>
              <a:gd name="connsiteY5" fmla="*/ 5955839 h 5955839"/>
              <a:gd name="connsiteX6" fmla="*/ 0 w 1008650"/>
              <a:gd name="connsiteY6" fmla="*/ 5955839 h 5955839"/>
              <a:gd name="connsiteX7" fmla="*/ 0 w 1008650"/>
              <a:gd name="connsiteY7" fmla="*/ 168112 h 5955839"/>
              <a:gd name="connsiteX8" fmla="*/ 168112 w 1008650"/>
              <a:gd name="connsiteY8" fmla="*/ 0 h 595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8650" h="5955839">
                <a:moveTo>
                  <a:pt x="1008650" y="992663"/>
                </a:moveTo>
                <a:lnTo>
                  <a:pt x="1008650" y="4963176"/>
                </a:lnTo>
                <a:cubicBezTo>
                  <a:pt x="1008650" y="5511409"/>
                  <a:pt x="995903" y="5955836"/>
                  <a:pt x="980179" y="5955836"/>
                </a:cubicBezTo>
                <a:lnTo>
                  <a:pt x="0" y="5955836"/>
                </a:lnTo>
                <a:lnTo>
                  <a:pt x="0" y="5955836"/>
                </a:lnTo>
                <a:lnTo>
                  <a:pt x="0" y="3"/>
                </a:lnTo>
                <a:lnTo>
                  <a:pt x="0" y="3"/>
                </a:lnTo>
                <a:lnTo>
                  <a:pt x="980179" y="3"/>
                </a:lnTo>
                <a:cubicBezTo>
                  <a:pt x="995903" y="3"/>
                  <a:pt x="1008650" y="444430"/>
                  <a:pt x="1008650" y="992663"/>
                </a:cubicBezTo>
                <a:close/>
              </a:path>
            </a:pathLst>
          </a:custGeom>
          <a:solidFill>
            <a:schemeClr val="accent4"/>
          </a:solidFill>
          <a:ln w="25400" cap="flat" algn="ctr"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793" tIns="59398" rIns="59398" bIns="59399" numCol="1" spcCol="1270" anchor="ctr" anchorCtr="0">
            <a:noAutofit/>
          </a:bodyPr>
          <a:lstStyle/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endParaRPr lang="de-CH" sz="1400" dirty="0" smtClean="0">
              <a:solidFill>
                <a:schemeClr val="tx1"/>
              </a:solidFill>
              <a:ea typeface="ＭＳ Ｐゴシック" charset="-128"/>
            </a:endParaRP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Qualifizierte Gläubigermehrheit (Gläubigerversammlung)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für alle Gläubiger verbindlich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Bestätigung durch das Nachlassgericht (Art. 306 SchKG)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endParaRPr lang="de-CH" sz="1400" dirty="0" smtClean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9" name="Textfeld 19"/>
          <p:cNvSpPr txBox="1">
            <a:spLocks noChangeArrowheads="1"/>
          </p:cNvSpPr>
          <p:nvPr/>
        </p:nvSpPr>
        <p:spPr>
          <a:xfrm>
            <a:off x="2412123" y="4005092"/>
            <a:ext cx="2845676" cy="738664"/>
          </a:xfrm>
          <a:prstGeom prst="rect">
            <a:avLst/>
          </a:prstGeom>
          <a:solidFill>
            <a:srgbClr val="8199AD"/>
          </a:solidFill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de-CH" altLang="de-DE" sz="1400" b="1" dirty="0" smtClean="0">
                <a:solidFill>
                  <a:schemeClr val="bg1"/>
                </a:solidFill>
                <a:latin typeface="+mn-lt"/>
              </a:rPr>
              <a:t>Ordentlicher Nachlassvertrag </a:t>
            </a:r>
            <a:br>
              <a:rPr lang="de-CH" altLang="de-DE" sz="1400" b="1" dirty="0" smtClean="0">
                <a:solidFill>
                  <a:schemeClr val="bg1"/>
                </a:solidFill>
                <a:latin typeface="+mn-lt"/>
              </a:rPr>
            </a:br>
            <a:r>
              <a:rPr lang="de-CH" altLang="de-DE" sz="1400" b="1" dirty="0" smtClean="0">
                <a:solidFill>
                  <a:schemeClr val="bg1"/>
                </a:solidFill>
                <a:latin typeface="+mn-lt"/>
              </a:rPr>
              <a:t>(Art. 314 ff. SchKG)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de-CH" altLang="de-DE" sz="1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209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CC4CF26-8106-A64C-B5CA-03A742C46BBA}" type="slidenum">
              <a:rPr lang="en-US" smtClean="0"/>
              <a:t>7</a:t>
            </a:fld>
            <a:endParaRPr lang="en-US"/>
          </a:p>
        </p:txBody>
      </p:sp>
      <p:sp>
        <p:nvSpPr>
          <p:cNvPr id="6" name="Titel 34"/>
          <p:cNvSpPr txBox="1"/>
          <p:nvPr/>
        </p:nvSpPr>
        <p:spPr>
          <a:xfrm>
            <a:off x="360000" y="539736"/>
            <a:ext cx="8359200" cy="5765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22041" rtl="0" eaLnBrk="1" latinLnBrk="0" hangingPunct="1">
              <a:lnSpc>
                <a:spcPts val="2769"/>
              </a:lnSpc>
              <a:spcBef>
                <a:spcPct val="0"/>
              </a:spcBef>
              <a:buNone/>
              <a:defRPr sz="2769" kern="1200">
                <a:solidFill>
                  <a:schemeClr val="bg2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de-CH" altLang="de-DE" sz="2800" dirty="0" smtClean="0">
                <a:solidFill>
                  <a:srgbClr val="425563"/>
                </a:solidFill>
              </a:rPr>
              <a:t>Wirkungen der Nachlassstundung (Art.297 ff. SchKG)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2610536" y="1068487"/>
            <a:ext cx="6108663" cy="3066482"/>
            <a:chOff x="2302306" y="746737"/>
            <a:chExt cx="5269076" cy="2978960"/>
          </a:xfrm>
        </p:grpSpPr>
        <p:sp>
          <p:nvSpPr>
            <p:cNvPr id="7" name="Freihandform 6"/>
            <p:cNvSpPr/>
            <p:nvPr/>
          </p:nvSpPr>
          <p:spPr>
            <a:xfrm>
              <a:off x="2302307" y="746737"/>
              <a:ext cx="5269074" cy="1652597"/>
            </a:xfrm>
            <a:custGeom>
              <a:avLst/>
              <a:gdLst>
                <a:gd name="connsiteX0" fmla="*/ 168112 w 1008650"/>
                <a:gd name="connsiteY0" fmla="*/ 0 h 5955839"/>
                <a:gd name="connsiteX1" fmla="*/ 840538 w 1008650"/>
                <a:gd name="connsiteY1" fmla="*/ 0 h 5955839"/>
                <a:gd name="connsiteX2" fmla="*/ 1008650 w 1008650"/>
                <a:gd name="connsiteY2" fmla="*/ 168112 h 5955839"/>
                <a:gd name="connsiteX3" fmla="*/ 1008650 w 1008650"/>
                <a:gd name="connsiteY3" fmla="*/ 5955839 h 5955839"/>
                <a:gd name="connsiteX4" fmla="*/ 1008650 w 1008650"/>
                <a:gd name="connsiteY4" fmla="*/ 5955839 h 5955839"/>
                <a:gd name="connsiteX5" fmla="*/ 0 w 1008650"/>
                <a:gd name="connsiteY5" fmla="*/ 5955839 h 5955839"/>
                <a:gd name="connsiteX6" fmla="*/ 0 w 1008650"/>
                <a:gd name="connsiteY6" fmla="*/ 5955839 h 5955839"/>
                <a:gd name="connsiteX7" fmla="*/ 0 w 1008650"/>
                <a:gd name="connsiteY7" fmla="*/ 168112 h 5955839"/>
                <a:gd name="connsiteX8" fmla="*/ 168112 w 1008650"/>
                <a:gd name="connsiteY8" fmla="*/ 0 h 59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8650" h="5955839">
                  <a:moveTo>
                    <a:pt x="1008650" y="992663"/>
                  </a:moveTo>
                  <a:lnTo>
                    <a:pt x="1008650" y="4963176"/>
                  </a:lnTo>
                  <a:cubicBezTo>
                    <a:pt x="1008650" y="5511409"/>
                    <a:pt x="995903" y="5955836"/>
                    <a:pt x="980179" y="5955836"/>
                  </a:cubicBezTo>
                  <a:lnTo>
                    <a:pt x="0" y="5955836"/>
                  </a:lnTo>
                  <a:lnTo>
                    <a:pt x="0" y="5955836"/>
                  </a:lnTo>
                  <a:lnTo>
                    <a:pt x="0" y="3"/>
                  </a:lnTo>
                  <a:lnTo>
                    <a:pt x="0" y="3"/>
                  </a:lnTo>
                  <a:lnTo>
                    <a:pt x="980179" y="3"/>
                  </a:lnTo>
                  <a:cubicBezTo>
                    <a:pt x="995903" y="3"/>
                    <a:pt x="1008650" y="444430"/>
                    <a:pt x="1008650" y="992663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algn="ctr"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3" tIns="59398" rIns="59398" bIns="59399" numCol="1" spcCol="1270" anchor="ctr" anchorCtr="0">
              <a:noAutofit/>
            </a:bodyPr>
            <a:lstStyle/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Betreibungen können weder eingeleitet noch fortgesetzt werden </a:t>
              </a:r>
              <a:b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</a:b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(Ausnahme: Betreibung auf Grundpfandverwertung)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keine Einleitung Konkursverfahren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Unterbrechung des Zinsenlaufs (nicht pfandgesicherte Forderungen)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Arreste und andere </a:t>
              </a: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Sicherungsmassnahmen </a:t>
              </a: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ausgeschlossen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grundsätzliche Sistierung von Zivilprozessen und Verwaltungsverfahren</a:t>
              </a:r>
            </a:p>
            <a:p>
              <a:pPr marL="285750" lvl="1" indent="-2857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Verjährungs- und Verwirkungsfristen stehen still</a:t>
              </a: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302306" y="2534106"/>
              <a:ext cx="5269076" cy="1191591"/>
            </a:xfrm>
            <a:custGeom>
              <a:avLst/>
              <a:gdLst>
                <a:gd name="connsiteX0" fmla="*/ 175280 w 1051658"/>
                <a:gd name="connsiteY0" fmla="*/ 0 h 5955839"/>
                <a:gd name="connsiteX1" fmla="*/ 876378 w 1051658"/>
                <a:gd name="connsiteY1" fmla="*/ 0 h 5955839"/>
                <a:gd name="connsiteX2" fmla="*/ 1051658 w 1051658"/>
                <a:gd name="connsiteY2" fmla="*/ 175280 h 5955839"/>
                <a:gd name="connsiteX3" fmla="*/ 1051658 w 1051658"/>
                <a:gd name="connsiteY3" fmla="*/ 5955839 h 5955839"/>
                <a:gd name="connsiteX4" fmla="*/ 1051658 w 1051658"/>
                <a:gd name="connsiteY4" fmla="*/ 5955839 h 5955839"/>
                <a:gd name="connsiteX5" fmla="*/ 0 w 1051658"/>
                <a:gd name="connsiteY5" fmla="*/ 5955839 h 5955839"/>
                <a:gd name="connsiteX6" fmla="*/ 0 w 1051658"/>
                <a:gd name="connsiteY6" fmla="*/ 5955839 h 5955839"/>
                <a:gd name="connsiteX7" fmla="*/ 0 w 1051658"/>
                <a:gd name="connsiteY7" fmla="*/ 175280 h 5955839"/>
                <a:gd name="connsiteX8" fmla="*/ 175280 w 1051658"/>
                <a:gd name="connsiteY8" fmla="*/ 0 h 59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658" h="5955839">
                  <a:moveTo>
                    <a:pt x="1051658" y="992662"/>
                  </a:moveTo>
                  <a:lnTo>
                    <a:pt x="1051658" y="4963177"/>
                  </a:lnTo>
                  <a:cubicBezTo>
                    <a:pt x="1051658" y="5511405"/>
                    <a:pt x="1037801" y="5955836"/>
                    <a:pt x="1020708" y="5955836"/>
                  </a:cubicBezTo>
                  <a:lnTo>
                    <a:pt x="0" y="5955836"/>
                  </a:lnTo>
                  <a:lnTo>
                    <a:pt x="0" y="595583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020708" y="3"/>
                  </a:lnTo>
                  <a:cubicBezTo>
                    <a:pt x="1037801" y="3"/>
                    <a:pt x="1051658" y="444434"/>
                    <a:pt x="1051658" y="992662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algn="ctr"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3" tIns="59398" rIns="59398" bIns="59399" numCol="1" spcCol="1270" anchor="ctr" anchorCtr="0">
              <a:noAutofit/>
            </a:bodyPr>
            <a:lstStyle/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endParaRPr lang="de-CH" dirty="0">
                <a:solidFill>
                  <a:schemeClr val="tx1"/>
                </a:solidFill>
                <a:ea typeface="ＭＳ Ｐゴシック" charset="-128"/>
              </a:endParaRP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Fortsetzung der Geschäftstätigkeit möglich</a:t>
              </a:r>
            </a:p>
            <a:p>
              <a:pPr marL="2857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Zustimmung des Nachlassgerichts erforderlich für:</a:t>
              </a:r>
            </a:p>
            <a:p>
              <a:pPr marL="717550" lvl="1" indent="-268288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Verkauf von Aktiven aus dem Anlagevermögen</a:t>
              </a:r>
            </a:p>
            <a:p>
              <a:pPr marL="717550" lvl="1" indent="-268288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Bestellung von Sicherheiten</a:t>
              </a:r>
            </a:p>
            <a:p>
              <a:pPr marL="717550" lvl="1" indent="-268288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  <a:buFont typeface="Times New Roman" panose="02020603050405020304" pitchFamily="18" charset="0"/>
                <a:buChar char="›"/>
              </a:pPr>
              <a:r>
                <a:rPr lang="de-CH" sz="1400" dirty="0" smtClean="0">
                  <a:solidFill>
                    <a:schemeClr val="tx1"/>
                  </a:solidFill>
                  <a:ea typeface="ＭＳ Ｐゴシック" charset="-128"/>
                </a:rPr>
                <a:t>Eingehen von Bürgschaften und Garantien</a:t>
              </a:r>
            </a:p>
            <a:p>
              <a:pPr marL="717550" lvl="1" indent="-268288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>
                  <a:srgbClr val="AB2328"/>
                </a:buClr>
              </a:pPr>
              <a:endParaRPr lang="de-CH" dirty="0">
                <a:solidFill>
                  <a:schemeClr val="tx1"/>
                </a:solidFill>
                <a:ea typeface="ＭＳ Ｐゴシック" charset="-128"/>
              </a:endParaRPr>
            </a:p>
          </p:txBody>
        </p:sp>
      </p:grpSp>
      <p:sp>
        <p:nvSpPr>
          <p:cNvPr id="11" name="Text Box 10"/>
          <p:cNvSpPr txBox="1">
            <a:spLocks noChangeArrowheads="1"/>
          </p:cNvSpPr>
          <p:nvPr/>
        </p:nvSpPr>
        <p:spPr>
          <a:xfrm>
            <a:off x="450004" y="1073340"/>
            <a:ext cx="2070530" cy="1706798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400" b="1" dirty="0" smtClean="0">
                <a:solidFill>
                  <a:schemeClr val="bg1"/>
                </a:solidFill>
                <a:latin typeface="+mn-lt"/>
                <a:cs typeface="Arial" charset="0"/>
              </a:rPr>
              <a:t>Schuldnerschutz </a:t>
            </a:r>
            <a:br>
              <a:rPr lang="de-CH" altLang="de-DE" sz="1400" b="1" dirty="0" smtClean="0">
                <a:solidFill>
                  <a:schemeClr val="bg1"/>
                </a:solidFill>
                <a:latin typeface="+mn-lt"/>
                <a:cs typeface="Arial" charset="0"/>
              </a:rPr>
            </a:br>
            <a:r>
              <a:rPr lang="de-CH" altLang="de-DE" sz="1400" b="1" dirty="0" smtClean="0">
                <a:solidFill>
                  <a:schemeClr val="bg1"/>
                </a:solidFill>
                <a:latin typeface="+mn-lt"/>
                <a:cs typeface="Arial" charset="0"/>
              </a:rPr>
              <a:t>(Art. 297 SchKG)</a:t>
            </a:r>
            <a:endParaRPr lang="de-CH" altLang="de-DE" sz="14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>
          <a:xfrm>
            <a:off x="450004" y="2907104"/>
            <a:ext cx="2070534" cy="1227865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400" b="1" dirty="0" smtClean="0">
                <a:solidFill>
                  <a:schemeClr val="bg1"/>
                </a:solidFill>
                <a:latin typeface="+mn-lt"/>
                <a:cs typeface="Arial" charset="0"/>
              </a:rPr>
              <a:t>Verfügungsbefugnis (Art. 298 Abs. 2 SchKG)</a:t>
            </a:r>
            <a:endParaRPr lang="de-CH" altLang="de-DE" sz="14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>
          <a:xfrm>
            <a:off x="450001" y="4256391"/>
            <a:ext cx="2070533" cy="840833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400" b="1" dirty="0" smtClean="0">
                <a:solidFill>
                  <a:schemeClr val="bg1"/>
                </a:solidFill>
                <a:latin typeface="+mn-lt"/>
                <a:cs typeface="Arial" charset="0"/>
              </a:rPr>
              <a:t>Dauerschuldverhältnisse (Art. 297a SchKG)</a:t>
            </a:r>
            <a:endParaRPr lang="de-CH" altLang="de-DE" sz="14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3" name="Freihandform 12"/>
          <p:cNvSpPr/>
          <p:nvPr/>
        </p:nvSpPr>
        <p:spPr>
          <a:xfrm>
            <a:off x="2610538" y="4256391"/>
            <a:ext cx="6108661" cy="832117"/>
          </a:xfrm>
          <a:custGeom>
            <a:avLst/>
            <a:gdLst>
              <a:gd name="connsiteX0" fmla="*/ 175280 w 1051658"/>
              <a:gd name="connsiteY0" fmla="*/ 0 h 5955839"/>
              <a:gd name="connsiteX1" fmla="*/ 876378 w 1051658"/>
              <a:gd name="connsiteY1" fmla="*/ 0 h 5955839"/>
              <a:gd name="connsiteX2" fmla="*/ 1051658 w 1051658"/>
              <a:gd name="connsiteY2" fmla="*/ 175280 h 5955839"/>
              <a:gd name="connsiteX3" fmla="*/ 1051658 w 1051658"/>
              <a:gd name="connsiteY3" fmla="*/ 5955839 h 5955839"/>
              <a:gd name="connsiteX4" fmla="*/ 1051658 w 1051658"/>
              <a:gd name="connsiteY4" fmla="*/ 5955839 h 5955839"/>
              <a:gd name="connsiteX5" fmla="*/ 0 w 1051658"/>
              <a:gd name="connsiteY5" fmla="*/ 5955839 h 5955839"/>
              <a:gd name="connsiteX6" fmla="*/ 0 w 1051658"/>
              <a:gd name="connsiteY6" fmla="*/ 5955839 h 5955839"/>
              <a:gd name="connsiteX7" fmla="*/ 0 w 1051658"/>
              <a:gd name="connsiteY7" fmla="*/ 175280 h 5955839"/>
              <a:gd name="connsiteX8" fmla="*/ 175280 w 1051658"/>
              <a:gd name="connsiteY8" fmla="*/ 0 h 595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1658" h="5955839">
                <a:moveTo>
                  <a:pt x="1051658" y="992662"/>
                </a:moveTo>
                <a:lnTo>
                  <a:pt x="1051658" y="4963177"/>
                </a:lnTo>
                <a:cubicBezTo>
                  <a:pt x="1051658" y="5511405"/>
                  <a:pt x="1037801" y="5955836"/>
                  <a:pt x="1020708" y="5955836"/>
                </a:cubicBezTo>
                <a:lnTo>
                  <a:pt x="0" y="5955836"/>
                </a:lnTo>
                <a:lnTo>
                  <a:pt x="0" y="5955836"/>
                </a:lnTo>
                <a:lnTo>
                  <a:pt x="0" y="3"/>
                </a:lnTo>
                <a:lnTo>
                  <a:pt x="0" y="3"/>
                </a:lnTo>
                <a:lnTo>
                  <a:pt x="1020708" y="3"/>
                </a:lnTo>
                <a:cubicBezTo>
                  <a:pt x="1037801" y="3"/>
                  <a:pt x="1051658" y="444434"/>
                  <a:pt x="1051658" y="992662"/>
                </a:cubicBezTo>
                <a:close/>
              </a:path>
            </a:pathLst>
          </a:custGeom>
          <a:solidFill>
            <a:schemeClr val="accent4"/>
          </a:solidFill>
          <a:ln w="25400" cap="flat" algn="ctr"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793" tIns="59398" rIns="59398" bIns="59399" numCol="1" spcCol="1270" anchor="ctr" anchorCtr="0">
            <a:noAutofit/>
          </a:bodyPr>
          <a:lstStyle/>
          <a:p>
            <a:pPr marL="285750" lvl="1" indent="-2857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mit Zustimmung Sachwalter jederzeit kündbar</a:t>
            </a:r>
          </a:p>
          <a:p>
            <a:pPr marL="285750" lvl="1" indent="-2857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sofern andernfalls Sanierungszweck vereitelt</a:t>
            </a:r>
          </a:p>
          <a:p>
            <a:pPr marL="285750" lvl="1" indent="-2857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führt zur vollen Entschädigung als Nachlassforderung</a:t>
            </a:r>
            <a:endParaRPr lang="de-CH" sz="1400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>
          <a:xfrm>
            <a:off x="450004" y="5206623"/>
            <a:ext cx="2070530" cy="1110728"/>
          </a:xfrm>
          <a:prstGeom prst="rect">
            <a:avLst/>
          </a:prstGeom>
          <a:ln w="25400" cap="flat" algn="ctr"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tIns="90000" rIns="90000" bIns="144000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spcBef>
                <a:spcPct val="20000"/>
              </a:spcBef>
              <a:buSzPct val="8000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19138" indent="-92075" eaLnBrk="0" hangingPunct="0">
              <a:spcBef>
                <a:spcPct val="20000"/>
              </a:spcBef>
              <a:buSzPct val="80000"/>
              <a:buChar char="-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85838" indent="-87313" eaLnBrk="0" hangingPunct="0">
              <a:spcBef>
                <a:spcPct val="20000"/>
              </a:spcBef>
              <a:buSzPct val="80000"/>
              <a:buChar char="-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57300" indent="-92075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45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717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289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086100" indent="-920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de-CH" altLang="de-DE" sz="1400" b="1" dirty="0" smtClean="0">
                <a:solidFill>
                  <a:schemeClr val="bg1"/>
                </a:solidFill>
                <a:latin typeface="+mn-lt"/>
                <a:cs typeface="Arial" charset="0"/>
              </a:rPr>
              <a:t>Massaverbindlichkeiten</a:t>
            </a:r>
            <a:endParaRPr lang="de-CH" altLang="de-DE" sz="1400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6" name="Freihandform 15"/>
          <p:cNvSpPr/>
          <p:nvPr/>
        </p:nvSpPr>
        <p:spPr>
          <a:xfrm>
            <a:off x="2610540" y="5206623"/>
            <a:ext cx="6108660" cy="1110728"/>
          </a:xfrm>
          <a:custGeom>
            <a:avLst/>
            <a:gdLst>
              <a:gd name="connsiteX0" fmla="*/ 175280 w 1051658"/>
              <a:gd name="connsiteY0" fmla="*/ 0 h 5955839"/>
              <a:gd name="connsiteX1" fmla="*/ 876378 w 1051658"/>
              <a:gd name="connsiteY1" fmla="*/ 0 h 5955839"/>
              <a:gd name="connsiteX2" fmla="*/ 1051658 w 1051658"/>
              <a:gd name="connsiteY2" fmla="*/ 175280 h 5955839"/>
              <a:gd name="connsiteX3" fmla="*/ 1051658 w 1051658"/>
              <a:gd name="connsiteY3" fmla="*/ 5955839 h 5955839"/>
              <a:gd name="connsiteX4" fmla="*/ 1051658 w 1051658"/>
              <a:gd name="connsiteY4" fmla="*/ 5955839 h 5955839"/>
              <a:gd name="connsiteX5" fmla="*/ 0 w 1051658"/>
              <a:gd name="connsiteY5" fmla="*/ 5955839 h 5955839"/>
              <a:gd name="connsiteX6" fmla="*/ 0 w 1051658"/>
              <a:gd name="connsiteY6" fmla="*/ 5955839 h 5955839"/>
              <a:gd name="connsiteX7" fmla="*/ 0 w 1051658"/>
              <a:gd name="connsiteY7" fmla="*/ 175280 h 5955839"/>
              <a:gd name="connsiteX8" fmla="*/ 175280 w 1051658"/>
              <a:gd name="connsiteY8" fmla="*/ 0 h 595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1658" h="5955839">
                <a:moveTo>
                  <a:pt x="1051658" y="992662"/>
                </a:moveTo>
                <a:lnTo>
                  <a:pt x="1051658" y="4963177"/>
                </a:lnTo>
                <a:cubicBezTo>
                  <a:pt x="1051658" y="5511405"/>
                  <a:pt x="1037801" y="5955836"/>
                  <a:pt x="1020708" y="5955836"/>
                </a:cubicBezTo>
                <a:lnTo>
                  <a:pt x="0" y="5955836"/>
                </a:lnTo>
                <a:lnTo>
                  <a:pt x="0" y="5955836"/>
                </a:lnTo>
                <a:lnTo>
                  <a:pt x="0" y="3"/>
                </a:lnTo>
                <a:lnTo>
                  <a:pt x="0" y="3"/>
                </a:lnTo>
                <a:lnTo>
                  <a:pt x="1020708" y="3"/>
                </a:lnTo>
                <a:cubicBezTo>
                  <a:pt x="1037801" y="3"/>
                  <a:pt x="1051658" y="444434"/>
                  <a:pt x="1051658" y="992662"/>
                </a:cubicBezTo>
                <a:close/>
              </a:path>
            </a:pathLst>
          </a:custGeom>
          <a:solidFill>
            <a:schemeClr val="accent4"/>
          </a:solidFill>
          <a:ln w="25400" cap="flat" algn="ctr"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793" tIns="59398" rIns="59398" bIns="59399" numCol="1" spcCol="1270" anchor="ctr" anchorCtr="0">
            <a:noAutofit/>
          </a:bodyPr>
          <a:lstStyle/>
          <a:p>
            <a:pPr marL="285750" lvl="1" indent="-2857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Verbindlichkeiten vor der Nachlassstundung fallen unter den Nachlassvertrag, d.h. dürfen während der Stundung nicht bezahlt werden</a:t>
            </a:r>
          </a:p>
          <a:p>
            <a:pPr marL="285750" lvl="1" indent="-2857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neue Schulden mit Zustimmung des Sachwalters werden Massaverbindlichkeiten</a:t>
            </a:r>
          </a:p>
          <a:p>
            <a:pPr marL="285750" lvl="1" indent="-2857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sz="1400" dirty="0" smtClean="0">
                <a:solidFill>
                  <a:schemeClr val="tx1"/>
                </a:solidFill>
                <a:ea typeface="ＭＳ Ｐゴシック" charset="-128"/>
              </a:rPr>
              <a:t>werden vorab befriedigt</a:t>
            </a:r>
            <a:endParaRPr lang="de-CH" sz="1400" dirty="0">
              <a:solidFill>
                <a:schemeClr val="tx1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456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CC4CF26-8106-A64C-B5CA-03A742C46BBA}" type="slidenum">
              <a:rPr lang="en-US" smtClean="0"/>
              <a:t>8</a:t>
            </a:fld>
            <a:endParaRPr lang="en-US"/>
          </a:p>
        </p:txBody>
      </p:sp>
      <p:sp>
        <p:nvSpPr>
          <p:cNvPr id="6" name="Titel 34"/>
          <p:cNvSpPr txBox="1"/>
          <p:nvPr/>
        </p:nvSpPr>
        <p:spPr>
          <a:xfrm>
            <a:off x="360000" y="539736"/>
            <a:ext cx="8359200" cy="5765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22041" rtl="0" eaLnBrk="1" latinLnBrk="0" hangingPunct="1">
              <a:lnSpc>
                <a:spcPts val="2769"/>
              </a:lnSpc>
              <a:spcBef>
                <a:spcPct val="0"/>
              </a:spcBef>
              <a:buNone/>
              <a:defRPr sz="2769" kern="1200">
                <a:solidFill>
                  <a:schemeClr val="bg2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de-CH" altLang="de-DE" sz="2800" dirty="0" smtClean="0">
                <a:solidFill>
                  <a:srgbClr val="425563"/>
                </a:solidFill>
              </a:rPr>
              <a:t>Notrechtliche Anpassungen </a:t>
            </a:r>
            <a:br>
              <a:rPr lang="de-CH" altLang="de-DE" sz="2800" dirty="0" smtClean="0">
                <a:solidFill>
                  <a:srgbClr val="425563"/>
                </a:solidFill>
              </a:rPr>
            </a:br>
            <a:r>
              <a:rPr lang="de-CH" altLang="de-DE" sz="2800" dirty="0" smtClean="0">
                <a:solidFill>
                  <a:srgbClr val="425563"/>
                </a:solidFill>
              </a:rPr>
              <a:t>(COVID-19-Verordnung Insolvenzrecht)</a:t>
            </a:r>
          </a:p>
        </p:txBody>
      </p:sp>
      <p:sp>
        <p:nvSpPr>
          <p:cNvPr id="7" name="Freihandform 6"/>
          <p:cNvSpPr/>
          <p:nvPr/>
        </p:nvSpPr>
        <p:spPr>
          <a:xfrm>
            <a:off x="450000" y="1576552"/>
            <a:ext cx="8269200" cy="4666593"/>
          </a:xfrm>
          <a:custGeom>
            <a:avLst/>
            <a:gdLst>
              <a:gd name="connsiteX0" fmla="*/ 168112 w 1008650"/>
              <a:gd name="connsiteY0" fmla="*/ 0 h 5955839"/>
              <a:gd name="connsiteX1" fmla="*/ 840538 w 1008650"/>
              <a:gd name="connsiteY1" fmla="*/ 0 h 5955839"/>
              <a:gd name="connsiteX2" fmla="*/ 1008650 w 1008650"/>
              <a:gd name="connsiteY2" fmla="*/ 168112 h 5955839"/>
              <a:gd name="connsiteX3" fmla="*/ 1008650 w 1008650"/>
              <a:gd name="connsiteY3" fmla="*/ 5955839 h 5955839"/>
              <a:gd name="connsiteX4" fmla="*/ 1008650 w 1008650"/>
              <a:gd name="connsiteY4" fmla="*/ 5955839 h 5955839"/>
              <a:gd name="connsiteX5" fmla="*/ 0 w 1008650"/>
              <a:gd name="connsiteY5" fmla="*/ 5955839 h 5955839"/>
              <a:gd name="connsiteX6" fmla="*/ 0 w 1008650"/>
              <a:gd name="connsiteY6" fmla="*/ 5955839 h 5955839"/>
              <a:gd name="connsiteX7" fmla="*/ 0 w 1008650"/>
              <a:gd name="connsiteY7" fmla="*/ 168112 h 5955839"/>
              <a:gd name="connsiteX8" fmla="*/ 168112 w 1008650"/>
              <a:gd name="connsiteY8" fmla="*/ 0 h 595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8650" h="5955839">
                <a:moveTo>
                  <a:pt x="1008650" y="992663"/>
                </a:moveTo>
                <a:lnTo>
                  <a:pt x="1008650" y="4963176"/>
                </a:lnTo>
                <a:cubicBezTo>
                  <a:pt x="1008650" y="5511409"/>
                  <a:pt x="995903" y="5955836"/>
                  <a:pt x="980179" y="5955836"/>
                </a:cubicBezTo>
                <a:lnTo>
                  <a:pt x="0" y="5955836"/>
                </a:lnTo>
                <a:lnTo>
                  <a:pt x="0" y="5955836"/>
                </a:lnTo>
                <a:lnTo>
                  <a:pt x="0" y="3"/>
                </a:lnTo>
                <a:lnTo>
                  <a:pt x="0" y="3"/>
                </a:lnTo>
                <a:lnTo>
                  <a:pt x="980179" y="3"/>
                </a:lnTo>
                <a:cubicBezTo>
                  <a:pt x="995903" y="3"/>
                  <a:pt x="1008650" y="444430"/>
                  <a:pt x="1008650" y="992663"/>
                </a:cubicBezTo>
                <a:close/>
              </a:path>
            </a:pathLst>
          </a:custGeom>
          <a:solidFill>
            <a:schemeClr val="accent4"/>
          </a:solidFill>
          <a:ln w="25400" cap="flat" algn="ctr"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793" tIns="59398" rIns="59398" bIns="59399" numCol="1" spcCol="1270" anchor="ctr" anchorCtr="0">
            <a:noAutofit/>
          </a:bodyPr>
          <a:lstStyle/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punktuelle Änderungen an den verfahrensrechtlichen Rahmenbedingungen</a:t>
            </a:r>
          </a:p>
          <a:p>
            <a:pPr marL="0" lvl="1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</a:pPr>
            <a:endParaRPr lang="de-CH" dirty="0" smtClean="0">
              <a:solidFill>
                <a:schemeClr val="tx1"/>
              </a:solidFill>
              <a:ea typeface="ＭＳ Ｐゴシック" charset="-128"/>
            </a:endParaRP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Verzicht auf Prüfung der Sanierungsfähigkeit durch das Nachlassgericht </a:t>
            </a:r>
            <a:br>
              <a:rPr lang="de-CH" dirty="0" smtClean="0">
                <a:solidFill>
                  <a:schemeClr val="tx1"/>
                </a:solidFill>
                <a:ea typeface="ＭＳ Ｐゴシック" charset="-128"/>
              </a:rPr>
            </a:b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(Art. 3 COVID-19 VO)</a:t>
            </a:r>
          </a:p>
          <a:p>
            <a:pPr marL="717550" lvl="1" indent="-268288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kein provisorischer Sanierungsplan bei Antragsstellung</a:t>
            </a:r>
          </a:p>
          <a:p>
            <a:pPr marL="449262" lvl="1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</a:pPr>
            <a:endParaRPr lang="de-CH" dirty="0" smtClean="0">
              <a:solidFill>
                <a:schemeClr val="tx1"/>
              </a:solidFill>
              <a:ea typeface="ＭＳ Ｐゴシック" charset="-128"/>
            </a:endParaRP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Verlängerung der Dauer der provisorischen Nachlassstundung </a:t>
            </a:r>
            <a:br>
              <a:rPr lang="de-CH" dirty="0" smtClean="0">
                <a:solidFill>
                  <a:schemeClr val="tx1"/>
                </a:solidFill>
                <a:ea typeface="ＭＳ Ｐゴシック" charset="-128"/>
              </a:rPr>
            </a:b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(Art. 4 COVID-19 VO)</a:t>
            </a:r>
          </a:p>
          <a:p>
            <a:pPr marL="717550" lvl="1" indent="-268288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wird </a:t>
            </a:r>
            <a:r>
              <a:rPr lang="de-CH" dirty="0">
                <a:solidFill>
                  <a:schemeClr val="tx1"/>
                </a:solidFill>
                <a:ea typeface="ＭＳ Ｐゴシック" charset="-128"/>
              </a:rPr>
              <a:t>von 4 auf 6 Monate </a:t>
            </a: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verlängert</a:t>
            </a:r>
          </a:p>
          <a:p>
            <a:pPr marL="449262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</a:pPr>
            <a:endParaRPr lang="de-CH" dirty="0">
              <a:solidFill>
                <a:schemeClr val="tx1"/>
              </a:solidFill>
              <a:ea typeface="ＭＳ Ｐゴシック" charset="-128"/>
            </a:endParaRP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Übergang zum Konkurs nach Ablauf einer Karenzfrist</a:t>
            </a:r>
          </a:p>
          <a:p>
            <a:pPr marL="717550" lvl="1" indent="-268288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dirty="0">
                <a:solidFill>
                  <a:schemeClr val="tx1"/>
                </a:solidFill>
                <a:ea typeface="ＭＳ Ｐゴシック" charset="-128"/>
              </a:rPr>
              <a:t>Konkurseröffnung infolge Wegfall der Sanierungsaussichten (Art. 296b SchKG) bis zum 31. Mai 2020 suspendiert (Art. 5 COVID-19 VO)</a:t>
            </a:r>
          </a:p>
          <a:p>
            <a:pPr marL="717550" lvl="1" indent="-268288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r>
              <a:rPr lang="de-CH" dirty="0" smtClean="0">
                <a:solidFill>
                  <a:schemeClr val="tx1"/>
                </a:solidFill>
                <a:ea typeface="ＭＳ Ｐゴシック" charset="-128"/>
              </a:rPr>
              <a:t>vorausgesetzt </a:t>
            </a:r>
            <a:r>
              <a:rPr lang="de-CH" dirty="0">
                <a:solidFill>
                  <a:schemeClr val="tx1"/>
                </a:solidFill>
                <a:ea typeface="ＭＳ Ｐゴシック" charset="-128"/>
              </a:rPr>
              <a:t>der Schuldner war am 31. Dezember 2019 nicht überschuldet</a:t>
            </a:r>
          </a:p>
          <a:p>
            <a:pPr marL="285750" lvl="1" indent="-2857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>
                <a:srgbClr val="AB2328"/>
              </a:buClr>
              <a:buFont typeface="Times New Roman" panose="02020603050405020304" pitchFamily="18" charset="0"/>
              <a:buChar char="›"/>
            </a:pPr>
            <a:endParaRPr lang="de-CH" dirty="0" smtClean="0">
              <a:solidFill>
                <a:schemeClr val="tx1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892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CC4CF26-8106-A64C-B5CA-03A742C46BBA}" type="slidenum">
              <a:rPr lang="en-US" smtClean="0"/>
              <a:t>9</a:t>
            </a:fld>
            <a:endParaRPr lang="en-US"/>
          </a:p>
        </p:txBody>
      </p:sp>
      <p:sp>
        <p:nvSpPr>
          <p:cNvPr id="5" name="Text Box 4"/>
          <p:cNvSpPr>
            <a:spLocks noGrp="1" noChangeArrowheads="1"/>
          </p:cNvSpPr>
          <p:nvPr>
            <p:ph type="body" sz="quarter" idx="10"/>
          </p:nvPr>
        </p:nvSpPr>
        <p:spPr>
          <a:xfrm>
            <a:off x="821900" y="890023"/>
            <a:ext cx="7351200" cy="4427537"/>
          </a:xfrm>
          <a:noFill/>
        </p:spPr>
        <p:txBody>
          <a:bodyPr/>
          <a:lstStyle/>
          <a:p>
            <a:pPr marL="180975" indent="0" eaLnBrk="1" hangingPunct="1"/>
            <a:endParaRPr lang="de-CH" altLang="de-DE" b="1" smtClean="0"/>
          </a:p>
          <a:p>
            <a:pPr marL="180975" indent="0" eaLnBrk="1" hangingPunct="1"/>
            <a:endParaRPr lang="de-CH" altLang="de-DE" b="1" smtClean="0"/>
          </a:p>
          <a:p>
            <a:pPr marL="180975" indent="0" eaLnBrk="1" hangingPunct="1"/>
            <a:endParaRPr lang="de-CH" altLang="de-DE" b="1" smtClean="0"/>
          </a:p>
          <a:p>
            <a:pPr marL="180975" indent="0" eaLnBrk="1" hangingPunct="1"/>
            <a:endParaRPr lang="de-CH" altLang="de-DE" b="1" smtClean="0"/>
          </a:p>
          <a:p>
            <a:pPr marL="180975" indent="0" algn="ctr" eaLnBrk="1" hangingPunct="1">
              <a:buNone/>
            </a:pPr>
            <a:r>
              <a:rPr lang="de-CH" altLang="de-DE" sz="2800" b="1" smtClean="0">
                <a:solidFill>
                  <a:srgbClr val="000000"/>
                </a:solidFill>
              </a:rPr>
              <a:t>Fragen / Diskussion</a:t>
            </a:r>
            <a:endParaRPr lang="de-CH" altLang="de-DE" sz="28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9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S_POWERPOINT">
  <a:themeElements>
    <a:clrScheme name="Custom 1">
      <a:dk1>
        <a:sysClr val="windowText" lastClr="000000"/>
      </a:dk1>
      <a:lt1>
        <a:srgbClr val="FFFFFF"/>
      </a:lt1>
      <a:dk2>
        <a:srgbClr val="82807C"/>
      </a:dk2>
      <a:lt2>
        <a:srgbClr val="6B6966"/>
      </a:lt2>
      <a:accent1>
        <a:srgbClr val="4A4A49"/>
      </a:accent1>
      <a:accent2>
        <a:srgbClr val="A00F14"/>
      </a:accent2>
      <a:accent3>
        <a:srgbClr val="475C6D"/>
      </a:accent3>
      <a:accent4>
        <a:srgbClr val="E3E0D8"/>
      </a:accent4>
      <a:accent5>
        <a:srgbClr val="B4B3B0"/>
      </a:accent5>
      <a:accent6>
        <a:srgbClr val="FCD5B5"/>
      </a:accent6>
      <a:hlink>
        <a:srgbClr val="0000FF"/>
      </a:hlink>
      <a:folHlink>
        <a:srgbClr val="800080"/>
      </a:folHlink>
    </a:clrScheme>
    <a:fontScheme name="L&amp;S Font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eor" typeface="Sylfaen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eor" typeface="Sylfaen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eor" typeface="Sylfaen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eor" typeface="Sylfaen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LS_POWERPOINT</Template>
  <TotalTime>0</TotalTime>
  <Words>663</Words>
  <Application>Microsoft Office PowerPoint</Application>
  <PresentationFormat>Bildschirmpräsentation (4:3)</PresentationFormat>
  <Paragraphs>136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Courier New</vt:lpstr>
      <vt:lpstr>Lucida Grande</vt:lpstr>
      <vt:lpstr>Times New Roman</vt:lpstr>
      <vt:lpstr>LS_POWERPOINT</vt:lpstr>
      <vt:lpstr>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cp:lastPrinted>2020-02-16T15:03:29Z</cp:lastPrinted>
  <dcterms:created xsi:type="dcterms:W3CDTF">2020-02-16T15:03:29Z</dcterms:created>
  <dcterms:modified xsi:type="dcterms:W3CDTF">2020-05-04T06:47:50Z</dcterms:modified>
</cp:coreProperties>
</file>