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735" r:id="rId2"/>
  </p:sldMasterIdLst>
  <p:notesMasterIdLst>
    <p:notesMasterId r:id="rId18"/>
  </p:notesMasterIdLst>
  <p:handoutMasterIdLst>
    <p:handoutMasterId r:id="rId19"/>
  </p:handoutMasterIdLst>
  <p:sldIdLst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0693400" cy="7561263"/>
  <p:notesSz cx="6858000" cy="9144000"/>
  <p:embeddedFontLst>
    <p:embeddedFont>
      <p:font typeface="Ascender Serif Medium" panose="020B0604020202020204" charset="0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84122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68244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752365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336486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920608" algn="l" defTabSz="1168244" rtl="0" eaLnBrk="1" latinLnBrk="0" hangingPunct="1"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3504730" algn="l" defTabSz="1168244" rtl="0" eaLnBrk="1" latinLnBrk="0" hangingPunct="1"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4088851" algn="l" defTabSz="1168244" rtl="0" eaLnBrk="1" latinLnBrk="0" hangingPunct="1"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4672973" algn="l" defTabSz="1168244" rtl="0" eaLnBrk="1" latinLnBrk="0" hangingPunct="1">
      <a:defRPr sz="3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831E"/>
    <a:srgbClr val="B3401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0" autoAdjust="0"/>
  </p:normalViewPr>
  <p:slideViewPr>
    <p:cSldViewPr>
      <p:cViewPr varScale="1">
        <p:scale>
          <a:sx n="104" d="100"/>
          <a:sy n="104" d="100"/>
        </p:scale>
        <p:origin x="1356" y="96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3EA43ED-4179-491B-9DAA-01114BAAB9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FCB7F05-9444-48DA-8191-65441807DB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8D210-2261-4253-A46C-5F2FC8D7C029}" type="datetimeFigureOut">
              <a:rPr lang="de-CH" smtClean="0"/>
              <a:t>14.05.2020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263A12-B4FE-4210-9A29-F2DFD4694F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9BD7A7-22B7-4CF1-A8C0-9887CAA44A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FDE20-684E-4E54-A5AF-171D86965E4A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44152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CH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685800"/>
            <a:ext cx="48482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de-CH" noProof="0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CH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E81E61-25D6-4F3C-B8B6-7C5023500A18}" type="slidenum">
              <a:rPr lang="de-CH" smtClean="0"/>
              <a:pPr>
                <a:defRPr/>
              </a:pPr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422146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84122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68244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752365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336486" algn="l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920608" algn="l" defTabSz="11682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504730" algn="l" defTabSz="11682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88851" algn="l" defTabSz="11682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72973" algn="l" defTabSz="11682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3.emf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1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4.emf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4.emf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7.xml"/><Relationship Id="rId4" Type="http://schemas.openxmlformats.org/officeDocument/2006/relationships/tags" Target="../tags/tag36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4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image" Target="../media/image6.emf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fro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C121611-DF3B-4767-8158-0C995D8E1533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5816701" cy="6716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0000" y="1836000"/>
            <a:ext cx="9684000" cy="1800000"/>
          </a:xfrm>
        </p:spPr>
        <p:txBody>
          <a:bodyPr anchor="t" anchorCtr="0"/>
          <a:lstStyle>
            <a:lvl1pPr>
              <a:lnSpc>
                <a:spcPts val="6800"/>
              </a:lnSpc>
              <a:defRPr sz="68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720724" y="3960000"/>
            <a:ext cx="9684000" cy="219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>
                <a:solidFill>
                  <a:schemeClr val="tx2"/>
                </a:solidFill>
              </a:defRPr>
            </a:lvl2pPr>
            <a:lvl3pPr marL="914400" indent="0">
              <a:buNone/>
              <a:defRPr>
                <a:solidFill>
                  <a:schemeClr val="tx2"/>
                </a:solidFill>
              </a:defRPr>
            </a:lvl3pPr>
            <a:lvl4pPr marL="1371600" indent="0">
              <a:buNone/>
              <a:defRPr>
                <a:solidFill>
                  <a:schemeClr val="tx2"/>
                </a:solidFill>
              </a:defRPr>
            </a:lvl4pPr>
            <a:lvl5pPr marL="1828800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6251287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C7C76D4-BD73-4BA8-A90F-C37CE6ED58D3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5816701" cy="671667"/>
          </a:xfrm>
          <a:prstGeom prst="rect">
            <a:avLst/>
          </a:prstGeom>
        </p:spPr>
      </p:pic>
      <p:sp>
        <p:nvSpPr>
          <p:cNvPr id="7" name="Titelplatzhalter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>
            <a:lvl1pPr algn="l" defTabSz="99569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Ascender Serif Medium" pitchFamily="18" charset="0"/>
                <a:ea typeface="+mj-ea"/>
                <a:cs typeface="+mj-cs"/>
              </a:defRPr>
            </a:lvl1pPr>
          </a:lstStyle>
          <a:p>
            <a:r>
              <a:rPr lang="de-DE"/>
              <a:t>Willkommen</a:t>
            </a:r>
            <a:endParaRPr lang="de-CH" dirty="0"/>
          </a:p>
        </p:txBody>
      </p:sp>
      <p:pic>
        <p:nvPicPr>
          <p:cNvPr id="9" name="Inhaltsplatzhalt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00" y="2633406"/>
            <a:ext cx="2718822" cy="1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32925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0F4546B-2AD4-4273-AA9F-E9781DADB5CC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5816701" cy="671667"/>
          </a:xfrm>
          <a:prstGeom prst="rect">
            <a:avLst/>
          </a:prstGeom>
        </p:spPr>
      </p:pic>
      <p:sp>
        <p:nvSpPr>
          <p:cNvPr id="7" name="Titelplatzhalter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>
            <a:lvl1pPr algn="l" defTabSz="99569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Ascender Serif Medium" pitchFamily="18" charset="0"/>
                <a:ea typeface="+mj-ea"/>
                <a:cs typeface="+mj-cs"/>
              </a:defRPr>
            </a:lvl1pPr>
          </a:lstStyle>
          <a:p>
            <a:r>
              <a:rPr lang="de-DE"/>
              <a:t>Danke für Ihre Aufmerksamkeit</a:t>
            </a:r>
            <a:endParaRPr lang="de-CH" dirty="0"/>
          </a:p>
        </p:txBody>
      </p:sp>
      <p:pic>
        <p:nvPicPr>
          <p:cNvPr id="8" name="Inhaltsplatzhalt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00" y="2633406"/>
            <a:ext cx="2718822" cy="19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3533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smi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" y="0"/>
            <a:ext cx="10684395" cy="7559999"/>
          </a:xfrm>
          <a:prstGeom prst="rect">
            <a:avLst/>
          </a:prstGeom>
        </p:spPr>
      </p:pic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A7A1BFE-C54F-4EFC-B022-671D095C9272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5816701" cy="67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7828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front page illustr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FF70756-95B5-47D9-9E6E-373FF1586F80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5816701" cy="6716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0000" y="1836000"/>
            <a:ext cx="4824000" cy="1800000"/>
          </a:xfrm>
        </p:spPr>
        <p:txBody>
          <a:bodyPr anchor="t" anchorCtr="0"/>
          <a:lstStyle>
            <a:lvl1pPr>
              <a:lnSpc>
                <a:spcPts val="4600"/>
              </a:lnSpc>
              <a:defRPr sz="48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720724" y="3960000"/>
            <a:ext cx="4824000" cy="219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>
                <a:solidFill>
                  <a:schemeClr val="tx2"/>
                </a:solidFill>
              </a:defRPr>
            </a:lvl2pPr>
            <a:lvl3pPr marL="914400" indent="0">
              <a:buNone/>
              <a:defRPr>
                <a:solidFill>
                  <a:schemeClr val="tx2"/>
                </a:solidFill>
              </a:defRPr>
            </a:lvl3pPr>
            <a:lvl4pPr marL="1371600" indent="0">
              <a:buNone/>
              <a:defRPr>
                <a:solidFill>
                  <a:schemeClr val="tx2"/>
                </a:solidFill>
              </a:defRPr>
            </a:lvl4pPr>
            <a:lvl5pPr marL="1828800" indent="0"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1"/>
            <p:custDataLst>
              <p:tags r:id="rId4"/>
            </p:custDataLst>
          </p:nvPr>
        </p:nvSpPr>
        <p:spPr>
          <a:xfrm>
            <a:off x="5544000" y="1836738"/>
            <a:ext cx="4824413" cy="446405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25283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front pag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63878CC-3F74-4D96-83D2-BD7A315A6724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5816701" cy="6716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0000" y="1836000"/>
            <a:ext cx="9684000" cy="1800000"/>
          </a:xfrm>
        </p:spPr>
        <p:txBody>
          <a:bodyPr anchor="t" anchorCtr="0"/>
          <a:lstStyle>
            <a:lvl1pPr>
              <a:lnSpc>
                <a:spcPts val="6800"/>
              </a:lnSpc>
              <a:defRPr sz="6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720724" y="3960000"/>
            <a:ext cx="9684000" cy="219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600">
                <a:solidFill>
                  <a:schemeClr val="bg2"/>
                </a:solidFill>
              </a:defRPr>
            </a:lvl1pPr>
            <a:lvl2pPr marL="457200" indent="0">
              <a:buNone/>
              <a:defRPr>
                <a:solidFill>
                  <a:schemeClr val="bg2"/>
                </a:solidFill>
              </a:defRPr>
            </a:lvl2pPr>
            <a:lvl3pPr marL="914400" indent="0">
              <a:buNone/>
              <a:defRPr>
                <a:solidFill>
                  <a:schemeClr val="bg2"/>
                </a:solidFill>
              </a:defRPr>
            </a:lvl3pPr>
            <a:lvl4pPr marL="1371600" indent="0">
              <a:buNone/>
              <a:defRPr>
                <a:solidFill>
                  <a:schemeClr val="bg2"/>
                </a:solidFill>
              </a:defRPr>
            </a:lvl4pPr>
            <a:lvl5pPr marL="1828800" indent="0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399044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8B08A07-2DC7-455A-A522-EB351DCA3309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5816701" cy="377167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1400">
                <a:latin typeface="+mn-lt"/>
              </a:rPr>
              <a:t>COVID-19-Kredit: Auflagen und Rückzahlung</a:t>
            </a:r>
            <a:endParaRPr lang="de-CH" sz="1400" dirty="0">
              <a:latin typeface="+mn-lt"/>
            </a:endParaRPr>
          </a:p>
        </p:txBody>
      </p:sp>
      <p:sp>
        <p:nvSpPr>
          <p:cNvPr id="9" name="Textplatzhalt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20000" y="1836000"/>
            <a:ext cx="9684000" cy="4824000"/>
          </a:xfrm>
          <a:prstGeom prst="rect">
            <a:avLst/>
          </a:prstGeom>
        </p:spPr>
        <p:txBody>
          <a:bodyPr vert="horz" lIns="72000" tIns="0" rIns="72000" bIns="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5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13.5.2020</a:t>
            </a:r>
            <a:endParaRPr lang="de-CH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869664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BEBDB17-FD9D-4535-9B05-6670EFDAA292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5816701" cy="377167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1400">
                <a:latin typeface="+mn-lt"/>
              </a:rPr>
              <a:t>COVID-19-Kredit: Auflagen und Rückzahlung</a:t>
            </a:r>
            <a:endParaRPr lang="de-CH" sz="1400" dirty="0">
              <a:latin typeface="+mn-lt"/>
            </a:endParaRPr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13.5.2020</a:t>
            </a:r>
            <a:endParaRPr lang="de-CH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688074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57F984E-C35A-4236-8FA5-5055888E068A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5816701" cy="377167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1400">
                <a:latin typeface="+mn-lt"/>
              </a:rPr>
              <a:t>COVID-19-Kredit: Auflagen und Rückzahlung</a:t>
            </a:r>
            <a:endParaRPr lang="de-CH" sz="1400" dirty="0">
              <a:latin typeface="+mn-lt"/>
            </a:endParaRPr>
          </a:p>
        </p:txBody>
      </p:sp>
      <p:sp>
        <p:nvSpPr>
          <p:cNvPr id="9" name="Textplatzhalt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20000" y="1836000"/>
            <a:ext cx="4824000" cy="4824000"/>
          </a:xfrm>
          <a:prstGeom prst="rect">
            <a:avLst/>
          </a:prstGeom>
        </p:spPr>
        <p:txBody>
          <a:bodyPr vert="horz" lIns="72000" tIns="0" rIns="72000" bIns="0" rtlCol="0">
            <a:normAutofit/>
          </a:bodyPr>
          <a:lstStyle>
            <a:lvl1pPr>
              <a:spcAft>
                <a:spcPts val="1400"/>
              </a:spcAft>
              <a:defRPr sz="2600"/>
            </a:lvl1pPr>
            <a:lvl2pPr>
              <a:spcAft>
                <a:spcPts val="1000"/>
              </a:spcAft>
              <a:defRPr sz="15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5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13.5.2020</a:t>
            </a:r>
            <a:endParaRPr lang="de-CH" sz="1400" dirty="0">
              <a:latin typeface="+mn-l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  <p:custDataLst>
              <p:tags r:id="rId7"/>
            </p:custDataLst>
          </p:nvPr>
        </p:nvSpPr>
        <p:spPr>
          <a:xfrm>
            <a:off x="5580000" y="1836738"/>
            <a:ext cx="4824000" cy="4824412"/>
          </a:xfrm>
        </p:spPr>
        <p:txBody>
          <a:bodyPr/>
          <a:lstStyle>
            <a:lvl1pPr>
              <a:spcAft>
                <a:spcPts val="1400"/>
              </a:spcAft>
              <a:defRPr sz="2600"/>
            </a:lvl1pPr>
            <a:lvl2pPr>
              <a:spcAft>
                <a:spcPts val="1000"/>
              </a:spcAft>
              <a:defRPr sz="15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29464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title and content mini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D2DB59A-465E-4A0F-B58B-C25F6928FCDF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5816701" cy="377167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1400">
                <a:latin typeface="+mn-lt"/>
              </a:rPr>
              <a:t>COVID-19-Kredit: Auflagen und Rückzahlung</a:t>
            </a:r>
            <a:endParaRPr lang="de-CH" sz="1400" dirty="0">
              <a:latin typeface="+mn-lt"/>
            </a:endParaRPr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13.5.2020</a:t>
            </a:r>
            <a:endParaRPr lang="de-CH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772757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chap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rot="10800000" flipH="1">
            <a:off x="791999" y="6840000"/>
            <a:ext cx="9540000" cy="1750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59E4DA8-CFFA-46F7-9F71-DB7048E0776B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76000"/>
            <a:ext cx="5816701" cy="377167"/>
          </a:xfrm>
          <a:prstGeom prst="rect">
            <a:avLst/>
          </a:prstGeom>
        </p:spPr>
      </p:pic>
      <p:sp>
        <p:nvSpPr>
          <p:cNvPr id="7" name="Textfeld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32000" y="6948983"/>
            <a:ext cx="36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1400">
                <a:latin typeface="+mn-lt"/>
              </a:rPr>
              <a:t>COVID-19-Kredit: Auflagen und Rückzahlung</a:t>
            </a:r>
            <a:endParaRPr lang="de-CH" sz="1400" dirty="0">
              <a:latin typeface="+mn-lt"/>
            </a:endParaRPr>
          </a:p>
        </p:txBody>
      </p:sp>
      <p:sp>
        <p:nvSpPr>
          <p:cNvPr id="9" name="Textplatzhalt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20000" y="1836000"/>
            <a:ext cx="9684000" cy="4824000"/>
          </a:xfrm>
          <a:prstGeom prst="rect">
            <a:avLst/>
          </a:prstGeom>
        </p:spPr>
        <p:txBody>
          <a:bodyPr vert="horz" lIns="72000" tIns="0" rIns="72000" bIns="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 marL="457200">
              <a:spcAft>
                <a:spcPts val="1000"/>
              </a:spcAft>
              <a:defRPr sz="3200">
                <a:solidFill>
                  <a:schemeClr val="tx1"/>
                </a:solidFill>
              </a:defRPr>
            </a:lvl2pPr>
            <a:lvl3pPr marL="914400" indent="-457200">
              <a:spcAft>
                <a:spcPts val="1000"/>
              </a:spcAft>
              <a:defRPr sz="2600">
                <a:solidFill>
                  <a:schemeClr val="bg1"/>
                </a:solidFill>
              </a:defRPr>
            </a:lvl3pPr>
            <a:lvl4pPr marL="914400" indent="-457200">
              <a:spcAft>
                <a:spcPts val="1000"/>
              </a:spcAft>
              <a:defRPr sz="2600">
                <a:solidFill>
                  <a:schemeClr val="tx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 marL="2489225" indent="0">
              <a:buFont typeface="Symbol" pitchFamily="18" charset="2"/>
              <a:buNone/>
              <a:defRPr/>
            </a:lvl6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  <p:custDataLst>
              <p:tags r:id="rId5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12" name="Textfeld 11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7722000" y="6948983"/>
            <a:ext cx="108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CH" sz="1400">
                <a:latin typeface="+mn-lt"/>
              </a:rPr>
              <a:t>13.5.2020</a:t>
            </a:r>
            <a:endParaRPr lang="de-CH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030971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w section head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 rot="10800000" flipH="1">
            <a:off x="792000" y="1656000"/>
            <a:ext cx="9540000" cy="1750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0800000" flipH="1">
            <a:off x="791999" y="6300000"/>
            <a:ext cx="9540000" cy="1750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954A6B5-EF49-4A13-8C8C-21D511DC47D6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000"/>
            <a:ext cx="5816701" cy="6716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0000" y="1836000"/>
            <a:ext cx="9684000" cy="1800000"/>
          </a:xfrm>
        </p:spPr>
        <p:txBody>
          <a:bodyPr anchor="t" anchorCtr="0"/>
          <a:lstStyle>
            <a:lvl1pPr>
              <a:lnSpc>
                <a:spcPts val="6800"/>
              </a:lnSpc>
              <a:defRPr sz="6800"/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720724" y="3960000"/>
            <a:ext cx="9684000" cy="2196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4480150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ustomXml" Target="../../customXml/item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720000" y="396000"/>
            <a:ext cx="9684000" cy="1152000"/>
          </a:xfrm>
          <a:prstGeom prst="rect">
            <a:avLst/>
          </a:prstGeom>
        </p:spPr>
        <p:txBody>
          <a:bodyPr vert="horz" lIns="72000" tIns="0" rIns="72000" bIns="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720000" y="1836000"/>
            <a:ext cx="9684000" cy="4824000"/>
          </a:xfrm>
          <a:prstGeom prst="rect">
            <a:avLst/>
          </a:prstGeom>
        </p:spPr>
        <p:txBody>
          <a:bodyPr vert="horz" lIns="72000" tIns="0" rIns="7200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9883204" y="6948983"/>
            <a:ext cx="448796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4437582-6C23-43D3-9CB8-5BE0A00F4E66}" type="slidenum">
              <a:rPr lang="de-CH" smtClean="0"/>
              <a:t>‹#›</a:t>
            </a:fld>
            <a:endParaRPr lang="de-CH" dirty="0"/>
          </a:p>
        </p:txBody>
      </p:sp>
    </p:spTree>
    <p:custDataLst>
      <p:custData r:id="rId14"/>
    </p:custDataLst>
    <p:extLst>
      <p:ext uri="{BB962C8B-B14F-4D97-AF65-F5344CB8AC3E}">
        <p14:creationId xmlns:p14="http://schemas.microsoft.com/office/powerpoint/2010/main" val="2878751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36" r:id="rId1"/>
    <p:sldLayoutId id="2147484737" r:id="rId2"/>
    <p:sldLayoutId id="2147484738" r:id="rId3"/>
    <p:sldLayoutId id="2147484739" r:id="rId4"/>
    <p:sldLayoutId id="2147484740" r:id="rId5"/>
    <p:sldLayoutId id="2147484741" r:id="rId6"/>
    <p:sldLayoutId id="2147484742" r:id="rId7"/>
    <p:sldLayoutId id="2147484743" r:id="rId8"/>
    <p:sldLayoutId id="2147484744" r:id="rId9"/>
    <p:sldLayoutId id="2147484745" r:id="rId10"/>
    <p:sldLayoutId id="2147484746" r:id="rId11"/>
    <p:sldLayoutId id="2147484747" r:id="rId12"/>
  </p:sldLayoutIdLst>
  <p:hf hdr="0" ftr="0" dt="0"/>
  <p:txStyles>
    <p:titleStyle>
      <a:lvl1pPr algn="l" defTabSz="995690" rtl="0" eaLnBrk="1" latinLnBrk="0" hangingPunct="1">
        <a:lnSpc>
          <a:spcPts val="4200"/>
        </a:lnSpc>
        <a:spcBef>
          <a:spcPct val="0"/>
        </a:spcBef>
        <a:buNone/>
        <a:defRPr sz="4200" kern="1200">
          <a:solidFill>
            <a:schemeClr val="tx1"/>
          </a:solidFill>
          <a:latin typeface="Ascender Serif Medium" pitchFamily="18" charset="0"/>
          <a:ea typeface="+mj-ea"/>
          <a:cs typeface="+mj-cs"/>
        </a:defRPr>
      </a:lvl1pPr>
    </p:titleStyle>
    <p:bodyStyle>
      <a:lvl1pPr marL="457200" indent="-457200" algn="l" defTabSz="99569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Calibri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95690" rtl="0" eaLnBrk="1" latinLnBrk="0" hangingPunct="1">
        <a:lnSpc>
          <a:spcPct val="100000"/>
        </a:lnSpc>
        <a:spcBef>
          <a:spcPts val="0"/>
        </a:spcBef>
        <a:spcAft>
          <a:spcPts val="1400"/>
        </a:spcAft>
        <a:buFont typeface="Calibri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defTabSz="99569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Calibri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9569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Calibri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9569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Calibri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CH" sz="6000" dirty="0"/>
              <a:t>COVID-19-Kredit: Auflagen und Rückzahlung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CH" dirty="0"/>
              <a:t>Urs Schenker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5329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38ED272-57AF-4537-B70A-446C0CBBC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35999"/>
            <a:ext cx="9684000" cy="5112983"/>
          </a:xfrm>
        </p:spPr>
        <p:txBody>
          <a:bodyPr>
            <a:normAutofit lnSpcReduction="10000"/>
          </a:bodyPr>
          <a:lstStyle/>
          <a:p>
            <a:r>
              <a:rPr lang="de-CH" sz="2400" dirty="0"/>
              <a:t>Inter-Company-</a:t>
            </a:r>
            <a:r>
              <a:rPr lang="de-CH" sz="2400" dirty="0" err="1"/>
              <a:t>Loans</a:t>
            </a:r>
            <a:endParaRPr lang="de-CH" sz="2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CH" sz="2000" dirty="0"/>
              <a:t>Der </a:t>
            </a:r>
            <a:r>
              <a:rPr lang="de-CH" sz="1800" dirty="0"/>
              <a:t>Kreditnehmer darf weder neue inter-company-</a:t>
            </a:r>
            <a:r>
              <a:rPr lang="de-CH" sz="1800" dirty="0" err="1"/>
              <a:t>loans</a:t>
            </a:r>
            <a:r>
              <a:rPr lang="de-CH" sz="1800" dirty="0"/>
              <a:t> gewähren, noch bestehende konzerninterne Aktivdarlehen erhöhen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Der Kreditnehmer darf auch keine inter-company-</a:t>
            </a:r>
            <a:r>
              <a:rPr lang="de-CH" sz="1800" dirty="0" err="1"/>
              <a:t>loans</a:t>
            </a:r>
            <a:r>
              <a:rPr lang="de-CH" sz="1800" dirty="0"/>
              <a:t> zurückzahlen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Zulässig ist die Zahlung von Zinsen und konzerninternen Kreditoren aus Lieferungen und Leistungen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CH" sz="2400" dirty="0"/>
              <a:t>Cash-Pooling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Physisches Cash-Pooling mit Verrechnung der Ausstände der einzelnen Gesellschaften gegenüber der Bank ist unzulässig, da dadurch zwischen den Gesellschaften inter-company-</a:t>
            </a:r>
            <a:r>
              <a:rPr lang="de-CH" sz="1800" dirty="0" err="1"/>
              <a:t>loans</a:t>
            </a:r>
            <a:r>
              <a:rPr lang="de-CH" sz="1800" dirty="0"/>
              <a:t> entstehen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Virtuelles Cash-Pooling mit blossem Zinsausgleich ohne Verrechnung der Forderungen ist zulässig</a:t>
            </a:r>
          </a:p>
          <a:p>
            <a:pPr marL="0" indent="0">
              <a:buNone/>
            </a:pPr>
            <a:r>
              <a:rPr lang="de-CH" sz="2400" dirty="0">
                <a:sym typeface="Wingdings" panose="05000000000000000000" pitchFamily="2" charset="2"/>
              </a:rPr>
              <a:t> Die interne Konzernfinanzierung wird verunmöglicht, konzerninterne Lieferungen und Leistungen werden nicht gestört</a:t>
            </a:r>
            <a:endParaRPr lang="de-CH" sz="24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5D64776-EFD9-4A38-B1C9-F22F0C6A5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Konzerninterne Verhältnisse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86C43C-FE0C-4889-BAE9-9C4C8EF766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5109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AEC4407-ACEB-48AE-8C87-662C1010D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Der Kreditnehmer darf Bankkredite planmässig amortisieren, Darlehen Dritter, wie insbesondere Mezzanine-Finanzierungen oder andere Privatkredite von Nicht-Banken können aber </a:t>
            </a:r>
            <a:r>
              <a:rPr lang="de-CH" sz="2400" u="sng" dirty="0"/>
              <a:t>nicht</a:t>
            </a:r>
            <a:r>
              <a:rPr lang="de-CH" sz="2400" dirty="0"/>
              <a:t> zurückbezahlt werden</a:t>
            </a:r>
          </a:p>
          <a:p>
            <a:r>
              <a:rPr lang="de-CH" sz="2400" dirty="0"/>
              <a:t>Wenn die Muttergesellschaft einen Bankkredit aufgenommen und für Zinszahlung und Amortisation Dividenden oder Zurückzahlungen der Tochtergesellschaften notwendig sind, sind diese Zahlungen nicht möglich, wenn die Tochtergesellschaft einen COVID-19-Kredit aufgenommen hat</a:t>
            </a:r>
          </a:p>
          <a:p>
            <a:pPr marL="0" indent="447675">
              <a:buNone/>
            </a:pPr>
            <a:r>
              <a:rPr lang="de-CH" sz="2400" dirty="0"/>
              <a:t>Lösungsansätze: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Fusion von Mutter- und Tochtergesellschaft?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Schuldübernahme durch Tochtergesellschaft?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7B51DA0-BC9C-40E2-BE07-BD92FB865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Komplexe Finanzierungen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A8FD6A3-92F8-4D2C-8A92-A7800203F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7343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5C6E9E6-5CB9-4A3A-A72B-D8D576FF7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Keine Dividenden und geldwerten Leistungen (insbesondere überhöhte Saläre an Eigentümer und nahestehende Personen)</a:t>
            </a:r>
          </a:p>
          <a:p>
            <a:r>
              <a:rPr lang="de-CH" sz="2400" dirty="0"/>
              <a:t>Keine Rückzahlung von Kapitaleinlagen oder Darlehen</a:t>
            </a:r>
          </a:p>
          <a:p>
            <a:r>
              <a:rPr lang="de-CH" sz="2400" dirty="0"/>
              <a:t>Branchenübliche Löhne und Entgelt für Lieferungen und Leistungen können bezahlt werden</a:t>
            </a:r>
          </a:p>
          <a:p>
            <a:endParaRPr lang="de-CH" sz="22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4ABC1E7-A34C-41EF-A13C-E70A92058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Verhältnis zum Eigentümer des Unternehmens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A0D03A-EEEC-4E69-9FC7-DB22B79BBF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76512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750A211-A96F-485A-A1B6-012C7C858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Organe des Kreditnehmers haften bei Zweckwidriger Verwendung von Kreditmitteln (Art. 18a)</a:t>
            </a:r>
          </a:p>
          <a:p>
            <a:r>
              <a:rPr lang="de-CH" sz="2400" dirty="0"/>
              <a:t>Haftungsvoraussetzungen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Keine Rückzahlung des Kredites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Fehlverhalten der Organe: Aktive Mitwirkung an unzulässigen Handlungen oder Duldung unzulässiger Handlungen bei Handlungspflicht (OR 716a I, 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Verschulden: Vorsatz oder Fahrlässigkeit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Kausalzusammenhang: dieser besteht immer, wenn die verbotene Handlung dazu führt, dass weniger Mittel zur Rückzahlung vorhanden sind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43B1558-C518-48B1-9761-606A2785C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Haftung der Organe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87A676-E4A9-497D-8DBC-EDBEA0A57E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16331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A1652D5-5EAE-43A2-84BE-F4C5A20EA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Rückzahlung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1ADC5CF-F8A9-487E-BFA9-F49F1AB593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A76FE90-3F81-4849-8617-2D75FC8C12C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245725" y="6948488"/>
            <a:ext cx="447675" cy="215900"/>
          </a:xfrm>
        </p:spPr>
        <p:txBody>
          <a:bodyPr/>
          <a:lstStyle/>
          <a:p>
            <a:fld id="{B4437582-6C23-43D3-9CB8-5BE0A00F4E66}" type="slidenum">
              <a:rPr lang="de-CH" smtClean="0"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94079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B3130DF-1F71-4682-93EF-268BB9246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Laufzeit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Maximal 5 Jahre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Verlängerung in Härtefällen auf 7 Jahre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CH" sz="2400" dirty="0"/>
              <a:t>Rückzahlung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Amortisationsvereinbarung mit Bank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Rückzahlung spätestens am Ende der Laufzeit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Auch wenn die Banken durch Bürgschaft und Bundesgarantie gedeckt sind, werden die betreffenden Kredite eingetrieben, zuständig ist die Bürgschaftsorganisation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AC1B1A1-E4BD-4EBF-923E-72780E78F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Laufzeit und Rückzahlung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3F0989-5852-4BB1-A52C-46C3345881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93134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F4EC662-5CF8-4824-B709-BD2D98533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COVID-19-Kredite</a:t>
            </a:r>
          </a:p>
          <a:p>
            <a:r>
              <a:rPr lang="de-CH" sz="2400" dirty="0"/>
              <a:t>Auflagen bei COVID-19-Krediten</a:t>
            </a:r>
          </a:p>
          <a:p>
            <a:r>
              <a:rPr lang="de-CH" sz="2400" dirty="0"/>
              <a:t>Rückzahlung von COVID-19-Krediten</a:t>
            </a:r>
          </a:p>
          <a:p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BA66BBE-7920-43D6-90F1-112C99859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Übersicht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A8B0056-EEB7-4397-BE51-DE12F3E1E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9472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7A7EEE-7C0C-4F65-BB53-DE00F4324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COVID-19-Kredite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FBC4384-4BBC-4033-AE5A-D24153A4E3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3380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B6211CF-AD35-4AE7-8625-5836A2130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Das Unternehmen muss vor dem 1. März 2020 gegründet worden sein</a:t>
            </a:r>
          </a:p>
          <a:p>
            <a:r>
              <a:rPr lang="de-CH" sz="2400" dirty="0"/>
              <a:t>Kein Konkurs- bzw. Nachlassverfahren, keine privatrechtliche Liquidation</a:t>
            </a:r>
          </a:p>
          <a:p>
            <a:r>
              <a:rPr lang="de-CH" sz="2400" dirty="0"/>
              <a:t>Umsatz und Ertrag des Unternehmens müssen durch die Corona-Pandemie erheblich beeinträchtigt worden sein</a:t>
            </a:r>
          </a:p>
          <a:p>
            <a:r>
              <a:rPr lang="de-CH" sz="2400" dirty="0"/>
              <a:t>Das Unternehmen darf nicht bereits notrechtliche Beiträge bei Sport- und Kulturförderung beziehen</a:t>
            </a:r>
          </a:p>
          <a:p>
            <a:r>
              <a:rPr lang="de-CH" sz="2400" dirty="0"/>
              <a:t>Das Unternehmen darf maximal CHF 500 Mio. Umsatz haben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sz="2400" dirty="0">
                <a:sym typeface="Wingdings" panose="05000000000000000000" pitchFamily="2" charset="2"/>
              </a:rPr>
              <a:t>Der Kredit ist auf 10% des Umsatzes beschränkt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sz="2400" dirty="0">
                <a:sym typeface="Wingdings" panose="05000000000000000000" pitchFamily="2" charset="2"/>
              </a:rPr>
              <a:t>Kredite können bis 31.7.2020 beantragt werden</a:t>
            </a:r>
          </a:p>
          <a:p>
            <a:pPr marL="0" indent="0">
              <a:buNone/>
            </a:pPr>
            <a:endParaRPr lang="de-CH" sz="24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4C70E41-8B41-4EDA-AE39-6BC481FCE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Allgemeine Voraussetzungen für COVID-19-Kredite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E56613-DAA8-418B-93A1-32D55CCC1F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5250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65C0056-546E-4EF1-AFC8-38BB4BE57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COVID-19-Kredit bis CHF 500’000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Ohne Prüfung der Kreditwürdigkeit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Selbstdeklaration betr. Voraussetzungen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100% Bundesbürgschaft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CH" sz="2400" dirty="0"/>
              <a:t>COVID-19-Kredit-Plus über CHF 500’000: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Branchenübliche Prüfung der Kreditwürdigkeit unter Berücksichtigung der Bundesbürgschaft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85% gesichert durch Bundesbürgschaft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AE3BBA3-AF69-47D0-9032-08CE485EE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COVID-19-Kredit und COVID-19-Kredit-Plus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F7A6A18-DEFE-4905-A814-994DE3633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7180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98EF3-4DA9-4EC7-8AFC-F48754FA1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Auflagen bei COVID-19-Krediten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0638DF-D3F7-4F75-9318-28C80E79ED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5132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9CFCAE-8CDD-4037-945E-203807239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7</a:t>
            </a:fld>
            <a:endParaRPr lang="de-CH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FE9E5B5-AF36-4078-88E7-940CFDF79A6C}"/>
              </a:ext>
            </a:extLst>
          </p:cNvPr>
          <p:cNvSpPr/>
          <p:nvPr/>
        </p:nvSpPr>
        <p:spPr>
          <a:xfrm>
            <a:off x="810196" y="576287"/>
            <a:ext cx="3960000" cy="3960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dirty="0"/>
              <a:t>Unzulässiger Verwendungszweck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84C4CAE-EE12-4E7C-89F4-B4C3A502A104}"/>
              </a:ext>
            </a:extLst>
          </p:cNvPr>
          <p:cNvSpPr/>
          <p:nvPr/>
        </p:nvSpPr>
        <p:spPr>
          <a:xfrm>
            <a:off x="5923206" y="576287"/>
            <a:ext cx="3960000" cy="3960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dirty="0"/>
              <a:t>Unzulässige Handlungen während der Laufzeit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AA31158-8E0A-48E2-9A35-C31E78D21C72}"/>
              </a:ext>
            </a:extLst>
          </p:cNvPr>
          <p:cNvSpPr txBox="1"/>
          <p:nvPr/>
        </p:nvSpPr>
        <p:spPr>
          <a:xfrm>
            <a:off x="810196" y="4610204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+mn-lt"/>
                <a:sym typeface="Wingdings" panose="05000000000000000000" pitchFamily="2" charset="2"/>
              </a:rPr>
              <a:t> Wie wird der Kreditbetrag verwendet</a:t>
            </a:r>
            <a:endParaRPr lang="de-CH" sz="2400" dirty="0">
              <a:latin typeface="+mn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6101BFA-E3CA-4C82-B0EE-BA12DFE26E44}"/>
              </a:ext>
            </a:extLst>
          </p:cNvPr>
          <p:cNvSpPr txBox="1"/>
          <p:nvPr/>
        </p:nvSpPr>
        <p:spPr>
          <a:xfrm>
            <a:off x="5923206" y="4610204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+mn-lt"/>
                <a:sym typeface="Wingdings" panose="05000000000000000000" pitchFamily="2" charset="2"/>
              </a:rPr>
              <a:t> Was darf man während der Laufzeit nicht machen?</a:t>
            </a:r>
            <a:endParaRPr lang="de-CH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1035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D5C77D0-66C7-495B-AEDE-EE39F4420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Neue Investitionen in das Anlagevermögen (Art. 6 II b)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Keine Expansionsfinanzierung durch COVID-19-Kredite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Ersatzinvestitionen und Kreditoren aus bereits erworbenem Anlagevermögen können bezahlt werden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Unterhalt gilt </a:t>
            </a:r>
            <a:r>
              <a:rPr lang="de-CH" sz="1800" u="sng" dirty="0"/>
              <a:t>nicht</a:t>
            </a:r>
            <a:r>
              <a:rPr lang="de-CH" sz="1800" dirty="0"/>
              <a:t> als Investition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Aus anderen Mitteln können während der Laufzeit Investitionen finanziert werden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CH" sz="2400" dirty="0"/>
              <a:t>Übertragung der aufgenommenen Mittel auf ausländische Gesellschaften (Art. 6 III b)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Keine Darlehen oder Eigenkapitalfinanzierung für ausländische Tochtergesellschaften, Beteiligungen oder Dritte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800" dirty="0"/>
              <a:t>Fällige Kreditoren können aber auch an ausländische Gläubiger bezahlt werden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31670A3-8296-490A-9F62-B8D5AB4E5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Unzulässige Verwendung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C7E18D2-6C92-4BEB-A82F-03ACB2C5F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773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F37F42E-3C2E-4F4D-908C-2AC63DF0F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13134"/>
            <a:ext cx="9684000" cy="5328984"/>
          </a:xfrm>
        </p:spPr>
        <p:txBody>
          <a:bodyPr>
            <a:normAutofit fontScale="70000" lnSpcReduction="20000"/>
          </a:bodyPr>
          <a:lstStyle/>
          <a:p>
            <a:r>
              <a:rPr lang="de-CH" sz="3400" dirty="0"/>
              <a:t>Keine Ausschüttung von Dividenden und Tantiemen, Keine Rückzahlung von Kapitaleinlagen (Art. 6 III 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/>
              <a:t>Verboten sind auch die geldwerten Leistungen/verdeckten Ausschüttungen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/>
              <a:t>Leistungen von Aktionären und nahestehenden Dritten können aber normal abgegolten werden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CH" sz="3400" dirty="0"/>
              <a:t>Gewährung von Darlehen (Art. 6 III b)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/>
              <a:t>Darlehen an nahestehende Personen, Aktionäre und Dritte sind verboten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/>
              <a:t>Die Einräumung normaler Zahlungsfristen bei Lieferungen und Leistungen (Debitoren) ist zulässig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CH" sz="3400" dirty="0"/>
              <a:t>Rückzahlung von Darlehen (Art. 6 III b/c)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/>
              <a:t>Unzulässig sind Rückzahlungen von Darlehen Dritter und von gruppeninternen Darlehen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/>
              <a:t>Ausgenommen ist die Verrechnung mit Überziehungskrediten von Banken, die nach dem 23. März 2020 aufgelaufen sind sowie die planmässige Amortisation von Bankdarlehen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/>
              <a:t>Zulässig ist auch die Zahlung von Kreditoren aus Lieferungen und Leistungen sowie von Zinsen auf Darlehen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5E2B603-0E72-42EC-838F-EB950F863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Beschränkungen während der Laufzeit des Kredites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CDFD559-FC71-4F2B-A79E-B8FA564005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437582-6C23-43D3-9CB8-5BE0A00F4E66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75144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AWPOWERPOINTMASTERTEMPLATECONFIGURATION" val="&lt;!--Created with officeatwork--&gt;&#10;&lt;MasterTemplateConfiguration&gt;&#10;  &lt;TableOfContentsCollection&gt;&#10;    &lt;TableOfContents&gt;&#10;      &lt;Id&gt;227c886f-25c1-4420-a9b0-dba4153b41d0&lt;/Id&gt;&#10;      &lt;IdName&gt;Agenda&lt;/IdName&gt;&#10;      &lt;Label&gt;&amp;lt;translate&amp;gt;Ribbon.TOCAgenda&amp;lt;/translate&amp;gt;&lt;/Label&gt;&#10;      &lt;Layout&gt;Agenda&lt;/Layout&gt;&#10;      &lt;TableOfContentsTitle&gt;Agenda&lt;/TableOfContentsTitle&gt;&#10;      &lt;Insert&gt;Title&lt;/Insert&gt;&#10;      &lt;InsertRelativePosition&gt;After&lt;/InsertRelativePosition&gt;&#10;      &lt;ImageMso&gt;&lt;/ImageMso&gt;&#10;      &lt;Image&gt;%Icons%\32x32\ES.32.32.png&lt;/Image&gt;&#10;      &lt;Level1&gt;Chapter&lt;/Level1&gt;&#10;      &lt;Level2&gt;&lt;/Level2&gt;&#10;      &lt;Level3&gt;&lt;/Level3&gt;&#10;      &lt;Level4&gt;&lt;/Level4&gt;&#10;      &lt;Level5&gt;&lt;/Level5&gt;&#10;      &lt;IsSelected&gt;true&lt;/IsSelected&gt;&#10;      &lt;IsExpanded&gt;true&lt;/IsExpanded&gt;&#10;    &lt;/TableOfContents&gt;&#10;  &lt;/TableOfContentsCollection&gt;&#10;&lt;/MasterTemplateConfiguration&gt;"/>
  <p:tag name="OFFICEATWORKPOWERPOINTMASTERTEMPLATECONFIGURATION" val="&lt;!--Created with officeatwork--&gt;&#10;&lt;MasterTemplateConfiguration&gt;&#10;  &lt;TableOfContentsCollection&gt;&#10;    &lt;TableOfContents&gt;&#10;      &lt;Id&gt;227c886f-25c1-4420-a9b0-dba4153b41d0&lt;/Id&gt;&#10;      &lt;IdName&gt;TableOfContent&lt;/IdName&gt;&#10;      &lt;Label&gt;&amp;lt;translate&amp;gt;Ribbon.New.TableOfContent&amp;lt;/translate&amp;gt;&lt;/Label&gt;&#10;      &lt;ImageMso&gt;FileNew&lt;/ImageMso&gt;&#10;      &lt;Image&gt;&lt;/Image&gt;&#10;      &lt;ShowToc&gt;false&lt;/ShowToc&gt;&#10;      &lt;Layout&gt;Agenda&lt;/Layout&gt;&#10;      &lt;TableOfContentsTitle&gt;[[Translate(&quot;Doc.Agenda&quot;)]]&lt;/TableOfContentsTitle&gt;&#10;      &lt;Insert&gt;Title&lt;/Insert&gt;&#10;      &lt;InsertRelativePosition&gt;After&lt;/InsertRelativePosition&gt;&#10;      &lt;Level1&gt;Chapter&lt;/Level1&gt;&#10;      &lt;Level2&gt;&lt;/Level2&gt;&#10;      &lt;Level3&gt;&lt;/Level3&gt;&#10;      &lt;Level4&gt;&lt;/Level4&gt;&#10;      &lt;Level5&gt;&lt;/Level5&gt;&#10;      &lt;ShowPositionIndicatorSlides&gt;true&lt;/ShowPositionIndicatorSlides&gt;&#10;      &lt;UseSeparatePositionIndicatorSlides&gt;false&lt;/UseSeparatePositionIndicatorSlides&gt;&#10;      &lt;PositionIndicatorSlidesLayout&gt;&lt;/PositionIndicatorSlidesLayout&gt;&#10;      &lt;PositionIndicatorSlidesTitle&gt;&lt;/PositionIndicatorSlidesTitle&gt;&#10;      &lt;PositionIndicatorSlidesInsertRelativePosition&gt;Before&lt;/PositionIndicatorSlidesInsertRelativePosition&gt;&#10;      &lt;PositionIndicatorSlidesLevel1&gt;ww chapter&lt;/PositionIndicatorSlidesLevel1&gt;&#10;      &lt;PositionIndicatorSlidesLevel2&gt;&lt;/PositionIndicatorSlidesLevel2&gt;&#10;      &lt;PositionIndicatorSlidesLevel3&gt;&lt;/PositionIndicatorSlidesLevel3&gt;&#10;      &lt;PositionIndicatorSlidesLevel4&gt;&lt;/PositionIndicatorSlidesLevel4&gt;&#10;      &lt;IsSelected&gt;false&lt;/IsSelected&gt;&#10;      &lt;IsExpanded&gt;false&lt;/IsExpanded&gt;&#10;    &lt;/TableOfContents&gt;&#10;  &lt;/TableOfContentsCollection&gt;&#10;  &lt;ThemeDefinition&gt;&#10;    &lt;DefaultThemeDefinition&gt;[[GetMasterPropertyValue(&quot;Organisation&quot;, &quot;PpThemesDefault&quot;)]]&lt;/DefaultThemeDefinition&gt;&#10;    &lt;PresentationThemeDefinition&gt;[[GetMasterPropertyValue(&quot;Organisation&quot;, &quot;PpThemesPresentation&quot;)]]&lt;/PresentationThemeDefinition&gt;&#10;    &lt;SlideThemeDefinition&gt;[[GetMasterPropertyValue(&quot;Organisation&quot;, &quot;PpThemesSlide&quot;)]]&lt;/SlideThemeDefinition&gt;&#10;    &lt;ObjectThemeDefinition&gt;[[GetMasterPropertyValue(&quot;Organisation&quot;, &quot;PpThemesObject&quot;)]]&lt;/ObjectThemeDefinition&gt;&#10;  &lt;/ThemeDefinition&gt;&#10;  &lt;CustomFields&gt;&#10;    &lt;CustomField Id=&quot;2004111209284731179378&quot; ShowCustomField=&quot;false&quot; /&gt;&#10;    &lt;CustomField Id=&quot;2008098724397594378535&quot; ShowCustomField=&quot;false&quot; /&gt;&#10;    &lt;CustomField Id=&quot;2008845564598765976497&quot; ShowCustomField=&quot;false&quot; /&gt;&#10;    &lt;CustomField Id=&quot;2008040716324579651984&quot; ShowCustomField=&quot;false&quot; /&gt;&#10;  &lt;/CustomFields&gt;&#10;  &lt;MasterProperties&gt;&#10;    &lt;MasterProperty Id=&quot;2004112217333376588294&quot;&gt;&#10;      &lt;Fields&gt;&#10;        &lt;Field Id=&quot;2010030416385012448864&quot; ShowField=&quot;false&quot; /&gt;&#10;        &lt;Field Id=&quot;2012022210350634273098&quot; ShowField=&quot;false&quot; /&gt;&#10;        &lt;Field Id=&quot;2011092715074519729580&quot; ShowField=&quot;false&quot; /&gt;&#10;        &lt;Field Id=&quot;2011092809130488484539&quot; ShowField=&quot;false&quot; /&gt;&#10;        &lt;Field Id=&quot;2011113017384310451320&quot; ShowField=&quot;false&quot; /&gt;&#10;        &lt;Field Id=&quot;2012973463486587459834&quot; ShowField=&quot;true&quot; /&gt;&#10;        &lt;Field Id=&quot;2012011110205254722393&quot; ShowField=&quot;true&quot; /&gt;&#10;      &lt;/Fields&gt;&#10;    &lt;/MasterProperty&gt;&#10;  &lt;/MasterProperties&gt;&#10;  &lt;ContentItems&gt;&#10;    &lt;ContentItem Language=&quot;2057&quot; IsDefault=&quot;false&quot;&gt;&#10;      &lt;File HasContent=&quot;false&quot; LinkToLanguage=&quot;2055&quot; /&gt;&#10;    &lt;/ContentItem&gt;&#10;    &lt;ContentItem Language=&quot;4108&quot; IsDefault=&quot;false&quot;&gt;&#10;      &lt;File HasContent=&quot;false&quot; LinkToLanguage=&quot;2055&quot; /&gt;&#10;    &lt;/ContentItem&gt;&#10;    &lt;ContentItem Language=&quot;2055&quot; IsDefault=&quot;true&quot;&gt;&#10;      &lt;File HasContent=&quot;true&quot; LinkToLanguage=&quot;&quot; /&gt;&#10;    &lt;/ContentItem&gt;&#10;  &lt;/ContentItems&gt;&#10;&lt;/MasterTemplateConfiguration&gt;"/>
  <p:tag name="OFFICEATWORKPOWERPOINTMASTERTEMPLATEID" val="Präsentation"/>
  <p:tag name="OAWWIZARDSTEPS" val="0|1|4"/>
  <p:tag name="ZOAWLANGID" val="2055"/>
  <p:tag name="OAWDOCPROPSOURCE" val="&lt;DocProps&gt;&lt;DocProp UID=&quot;2002122011014149059130932&quot; EntryUID=&quot;2004030310024453579518&quot; PrimaryUID=&quot;&quot;&gt;&lt;Field Name=&quot;IDName&quot; Value=&quot;Walder Wyss AG Zürich&quot;/&gt;&lt;Field Name=&quot;Organisation&quot; Value=&quot;Walder Wyss AG&quot;/&gt;&lt;Field Name=&quot;Department&quot; Value=&quot;&quot;/&gt;&lt;Field Name=&quot;Address1&quot; Value=&quot;Seefeldstrasse 123&quot;/&gt;&lt;Field Name=&quot;Address2&quot; Value=&quot;Postfach&quot;/&gt;&lt;Field Name=&quot;Address3&quot; Value=&quot;8034 Zürich&quot;/&gt;&lt;Field Name=&quot;Address4&quot; Value=&quot;Schweiz&quot;/&gt;&lt;Field Name=&quot;Address5&quot; Value=&quot;&quot;/&gt;&lt;Field Name=&quot;Address6&quot; Value=&quot;&quot;/&gt;&lt;Field Name=&quot;Telefon&quot; Value=&quot;+41 58 658 58 58&quot;/&gt;&lt;Field Name=&quot;Fax&quot; Value=&quot;+41 58 658 59 59&quot;/&gt;&lt;Field Name=&quot;Country&quot; Value=&quot;&quot;/&gt;&lt;Field Name=&quot;Email&quot; Value=&quot;reception@walderwyss.com&quot;/&gt;&lt;Field Name=&quot;Internet&quot; Value=&quot;www.walderwyss.com&quot;/&gt;&lt;Field Name=&quot;City&quot; Value=&quot;Zürich&quot;/&gt;&lt;Field Name=&quot;Footer1&quot; Value=&quot;In der Schweiz oder einem EU/EFTA Staat zugelassene Rechtsanwälte sind im Anwaltsregister eingetragen&quot;/&gt;&lt;Field Name=&quot;Footer2&quot; Value=&quot;&quot;/&gt;&lt;Field Name=&quot;Footer3&quot; Value=&quot;&quot;/&gt;&lt;Field Name=&quot;Footer4&quot; Value=&quot;&quot;/&gt;&lt;Field Name=&quot;WWLogoA4ColorLarge&quot; Value=&quot;%Logos%\walderwyss.de.blubro.2100.2970.emf&quot;/&gt;&lt;Field Name=&quot;WWLogoA4BlackWhiteLarge&quot; Value=&quot;%Logos%\walderwyss.de.bw.2100.2970.emf&quot;/&gt;&lt;Field Name=&quot;WWLogoA4ColorSmall&quot; Value=&quot;%Logos%\walderwyss.blu.2100.2970.emf&quot;/&gt;&lt;Field Name=&quot;WWLogoA4BlackWhiteSmall&quot; Value=&quot;%Logos%\walderwyss.bw.2100.2970.emf&quot;/&gt;&lt;Field Name=&quot;WdLetterLogoColorPortrait&quot; Value=&quot;%Logos%\Wd_USLetter_Portrait_color_ExampleCorporaton.2160.490.wmf&quot;/&gt;&lt;Field Name=&quot;WdLetterLogoBlackWhitePortrait&quot; Value=&quot;%Logos%\Wd_USLetter_Portrait_bw_ExampleCorporaton.2160.490.wmf&quot;/&gt;&lt;Field Name=&quot;WdLetterLogoColorQuer&quot; Value=&quot;%Logos%\Wd_USLetter_Landscape_color_ExampleCorporaton.2790.490.wmf&quot;/&gt;&lt;Field Name=&quot;WdLetterLogoBlackWhiteQuer&quot; Value=&quot;%Logos%\Wd_USLetter_Landscape_bw_ExampleCorporaton.2790.490.wmf&quot;/&gt;&lt;Field Name=&quot;OlLogoSignature&quot; Value=&quot;&quot;/&gt;&lt;Field Name=&quot;PpThemesDefault&quot; Value=&quot;%Themes%\Walder Wyss.thmx&quot;/&gt;&lt;Field Name=&quot;PpThemesPresentation&quot; Value=&quot;%Themes%\Walder Wyss.thmx&quot;/&gt;&lt;Field Name=&quot;PpThemesSlide&quot; Value=&quot;%Themes%\Walder Wyss.thmx&quot;/&gt;&lt;Field Name=&quot;PpThemesObject&quot; Value=&quot;%Themes%\Walder Wyss.thmx&quot;/&gt;&lt;Field Name=&quot;PpLogoLargeLeftBluBro&quot; Value=&quot;%Logos%\Power Point\walderwyss.de.large.left.blu.bro.rgb.emf&quot;/&gt;&lt;Field Name=&quot;PpLogoLargeRightBluBro&quot; Value=&quot;%Logos%\Power Point\walderwyss.de.large.right.blu.bro.rgb.emf&quot;/&gt;&lt;Field Name=&quot;PpLogoLargeRightWhiBro&quot; Value=&quot;%Logos%\Power Point\walderwyss.de.large.right.whi.bro.rgb.emf&quot;/&gt;&lt;Field Name=&quot;PpLogoLargeRightBluWhi&quot; Value=&quot;%Logos%\Power Point\walderwyss.de.large.right.blu.whi.rgb.emf&quot;/&gt;&lt;Field Name=&quot;PpLogoSmallLeftBluBro&quot; Value=&quot;%Logos%\Power Point\walderwyss.de.small.left.blu.bro.rgb.emf&quot;/&gt;&lt;Field Name=&quot;PpLogoSmallLeftWhiBro&quot; Value=&quot;%Logos%\Power Point\walderwyss.de.small.left.whi.bro.rgb.emf&quot;/&gt;&lt;Field Name=&quot;PpLogoSmallLeftBluWhi&quot; Value=&quot;%Logos%\Power Point\walderwyss.de.small.left.blu.whi.rgb.emf&quot;/&gt;&lt;Field Name=&quot;PrintProfile&quot; Value=&quot;LetterheadGerman&quot;/&gt;&lt;Field Name=&quot;Data_UID&quot; Value=&quot;2004030310024453579518&quot;/&gt;&lt;Field Name=&quot;Field_Name&quot; Value=&quot;WWLogoA4BlackWhiteLarge&quot;/&gt;&lt;Field Name=&quot;Field_UID&quot; Value=&quot;2003101016443063533424&quot;/&gt;&lt;Field Name=&quot;ML_LCID&quot; Value=&quot;2055&quot;/&gt;&lt;Field Name=&quot;ML_Value&quot; Value=&quot;%Logos%\walderwyss.de.bw.2100.2970.emf&quot;/&gt;&lt;Field Name=&quot;SelectedUID&quot; Value=&quot;2020042921190309523706&quot;/&gt;&lt;/DocProp&gt;&lt;DocProp UID=&quot;2006040509495284662868&quot; EntryUID=&quot;961603214916151179741781131642221332394274&quot; PrimaryUID=&quot;&quot;&gt;&lt;Field Name=&quot;IDName&quot; Value=&quot;Kords Natascha&quot;/&gt;&lt;Field Name=&quot;Name&quot; Value=&quot;Natascha Kords&quot;/&gt;&lt;Field Name=&quot;Family_Name&quot; Value=&quot;Kords&quot;/&gt;&lt;Field Name=&quot;Firstname&quot; Value=&quot;Natascha&quot;/&gt;&lt;Field Name=&quot;PersonalNumber&quot; Value=&quot;&quot;/&gt;&lt;Field Name=&quot;DirectPhone&quot; Value=&quot;+41 58 658 57 70&quot;/&gt;&lt;Field Name=&quot;DirectFax&quot; Value=&quot;&quot;/&gt;&lt;Field Name=&quot;Mobile&quot; Value=&quot;&quot;/&gt;&lt;Field Name=&quot;EMail&quot; Value=&quot;natascha.kords@walderwyss.com&quot;/&gt;&lt;Field Name=&quot;Title&quot; Value=&quot;Student Assistant&quot;/&gt;&lt;Field Name=&quot;SignatureLowResColor&quot; Value=&quot;%Signatures%\nko.150dpi.color.700.300.jpg&quot;/&gt;&lt;Field Name=&quot;SignatureHighResColor&quot; Value=&quot;%Signatures%\nko.600dpi.color.700.300.jpg&quot;/&gt;&lt;Field Name=&quot;SignatureHighResBW&quot; Value=&quot;%Signatures%\nko.600dpi.bw.700.300.jpg&quot;/&gt;&lt;Field Name=&quot;SignatureLowResBW&quot; Value=&quot;%Signatures%\nko.150dpi.bw.700.300.jpg&quot;/&gt;&lt;Field Name=&quot;Initials&quot; Value=&quot;nko&quot;/&gt;&lt;Field Name=&quot;Department&quot; Value=&quot;Backoffice&quot;/&gt;&lt;Field Name=&quot;Data_UID&quot; Value=&quot;961603214916151179741781131642221332394274&quot;/&gt;&lt;Field Name=&quot;Field_Name&quot; Value=&quot;&quot;/&gt;&lt;Field Name=&quot;Field_UID&quot; Value=&quot;&quot;/&gt;&lt;Field Name=&quot;ML_LCID&quot; Value=&quot;&quot;/&gt;&lt;Field Name=&quot;ML_Value&quot; Value=&quot;&quot;/&gt;&lt;Field Name=&quot;SelectedUID&quot; Value=&quot;2020042921190309523706&quot;/&gt;&lt;/DocProp&gt;&lt;DocProp UID=&quot;200212191811121321310321301031x&quot; EntryUID=&quot;2712619254131856873188229652171974418542&quot; PrimaryUID=&quot;&quot;&gt;&lt;Field Name=&quot;IDName&quot; Value=&quot;Schenker Urs&quot;/&gt;&lt;Field Name=&quot;Name&quot; Value=&quot;Urs Schenker&quot;/&gt;&lt;Field Name=&quot;Family_Name&quot; Value=&quot;Schenker&quot;/&gt;&lt;Field Name=&quot;Firstname&quot; Value=&quot;Urs&quot;/&gt;&lt;Field Name=&quot;PersonalNumber&quot; Value=&quot;&quot;/&gt;&lt;Field Name=&quot;DirectPhone&quot; Value=&quot;+41 58 658 55 31&quot;/&gt;&lt;Field Name=&quot;DirectFax&quot; Value=&quot;&quot;/&gt;&lt;Field Name=&quot;Mobile&quot; Value=&quot;+41 79 211 87 27&quot;/&gt;&lt;Field Name=&quot;EMail&quot; Value=&quot;urs.schenker@walderwyss.com&quot;/&gt;&lt;Field Name=&quot;Title&quot; Value=&quot;Konsulent&amp;#xA;Prof. Dr. iur., LL.M.&amp;#xA;Rechtsanwalt&quot;/&gt;&lt;Field Name=&quot;SignatureLowResColor&quot; Value=&quot;%Signatures%\USC.150dpi.color.700.300.jpg&quot;/&gt;&lt;Field Name=&quot;SignatureHighResColor&quot; Value=&quot;%Signatures%\USC.600dpi.color.700.300.jpg&quot;/&gt;&lt;Field Name=&quot;SignatureHighResBW&quot; Value=&quot;%Signatures%\USC.600dpi.bw.700.300.jpg&quot;/&gt;&lt;Field Name=&quot;SignatureLowResBW&quot; Value=&quot;%Signatures%\USC.150dpi.bw.700.300.jpg&quot;/&gt;&lt;Field Name=&quot;Initials&quot; Value=&quot;USC&quot;/&gt;&lt;Field Name=&quot;Department&quot; Value=&quot;TTMA&quot;/&gt;&lt;Field Name=&quot;Data_UID&quot; Value=&quot;2712619254131856873188229652171974418542&quot;/&gt;&lt;Field Name=&quot;Field_Name&quot; Value=&quot;&quot;/&gt;&lt;Field Name=&quot;Field_UID&quot; Value=&quot;&quot;/&gt;&lt;Field Name=&quot;ML_LCID&quot; Value=&quot;&quot;/&gt;&lt;Field Name=&quot;ML_Value&quot; Value=&quot;&quot;/&gt;&lt;Field Name=&quot;SelectedUID&quot; Value=&quot;2020042921190309523706&quot;/&gt;&lt;/DocProp&gt;&lt;DocProp UID=&quot;2011092715190635089992&quot; EntryUID=&quot;2003121817293296325874&quot; PrimaryUID=&quot;&quot;&gt;&lt;Field Name=&quot;IDName&quot; Value=&quot;(Leer)&quot;/&gt;&lt;Field Name=&quot;SelectedUID&quot; Value=&quot;2020042921190309523706&quot;/&gt;&lt;/DocProp&gt;&lt;DocProp UID=&quot;2002122010583847234010578&quot; EntryUID=&quot;2712619254131856873188229652171974418542&quot; PrimaryUID=&quot;&quot;&gt;&lt;Field Name=&quot;IDName&quot; Value=&quot;Schenker Urs&quot;/&gt;&lt;Field Name=&quot;Name&quot; Value=&quot;Urs Schenker&quot;/&gt;&lt;Field Name=&quot;Family_Name&quot; Value=&quot;Schenker&quot;/&gt;&lt;Field Name=&quot;Firstname&quot; Value=&quot;Urs&quot;/&gt;&lt;Field Name=&quot;PersonalNumber&quot; Value=&quot;&quot;/&gt;&lt;Field Name=&quot;DirectPhone&quot; Value=&quot;+41 58 658 55 31&quot;/&gt;&lt;Field Name=&quot;DirectFax&quot; Value=&quot;&quot;/&gt;&lt;Field Name=&quot;Mobile&quot; Value=&quot;+41 79 211 87 27&quot;/&gt;&lt;Field Name=&quot;EMail&quot; Value=&quot;urs.schenker@walderwyss.com&quot;/&gt;&lt;Field Name=&quot;Title&quot; Value=&quot;Konsulent&amp;#xA;Prof. Dr. iur., LL.M.&amp;#xA;Rechtsanwalt&quot;/&gt;&lt;Field Name=&quot;SignatureLowResColor&quot; Value=&quot;%Signatures%\USC.150dpi.color.700.300.jpg&quot;/&gt;&lt;Field Name=&quot;SignatureHighResColor&quot; Value=&quot;%Signatures%\USC.600dpi.color.700.300.jpg&quot;/&gt;&lt;Field Name=&quot;SignatureHighResBW&quot; Value=&quot;%Signatures%\USC.600dpi.bw.700.300.jpg&quot;/&gt;&lt;Field Name=&quot;SignatureLowResBW&quot; Value=&quot;%Signatures%\USC.150dpi.bw.700.300.jpg&quot;/&gt;&lt;Field Name=&quot;Initials&quot; Value=&quot;USC&quot;/&gt;&lt;Field Name=&quot;Department&quot; Value=&quot;TTMA&quot;/&gt;&lt;Field Name=&quot;Data_UID&quot; Value=&quot;2712619254131856873188229652171974418542&quot;/&gt;&lt;Field Name=&quot;Field_Name&quot; Value=&quot;&quot;/&gt;&lt;Field Name=&quot;Field_UID&quot; Value=&quot;&quot;/&gt;&lt;Field Name=&quot;ML_LCID&quot; Value=&quot;&quot;/&gt;&lt;Field Name=&quot;ML_Value&quot; Value=&quot;&quot;/&gt;&lt;Field Name=&quot;SelectedUID&quot; Value=&quot;2020042921190309523706&quot;/&gt;&lt;/DocProp&gt;&lt;DocProp UID=&quot;2011092715374453724910&quot; EntryUID=&quot;2003121817293296325874&quot; PrimaryUID=&quot;&quot;&gt;&lt;Field Name=&quot;IDName&quot; Value=&quot;(Leer)&quot;/&gt;&lt;Field Name=&quot;SelectedUID&quot; Value=&quot;2020042921190309523706&quot;/&gt;&lt;/DocProp&gt;&lt;DocProp UID=&quot;2003061115381095709037&quot; EntryUID=&quot;2003121817293296325874&quot; PrimaryUID=&quot;&quot;&gt;&lt;Field Name=&quot;IDName&quot; Value=&quot;(Leer)&quot;/&gt;&lt;Field Name=&quot;SelectedUID&quot; Value=&quot;2020042921190309523706&quot;/&gt;&lt;/DocProp&gt;&lt;DocProp UID=&quot;2011092715390250901073&quot; EntryUID=&quot;2003121817293296325874&quot; PrimaryUID=&quot;&quot;&gt;&lt;Field Name=&quot;IDName&quot; Value=&quot;(Leer)&quot;/&gt;&lt;Field Name=&quot;SelectedUID&quot; Value=&quot;2020042921190309523706&quot;/&gt;&lt;/DocProp&gt;&lt;DocProp UID=&quot;2004112217333376588294&quot; EntryUID=&quot;2004123010144120300001&quot;&gt;&lt;Field UID=&quot;2012973463486587459834&quot; Name=&quot;PresentationTitle&quot; Value=&quot;COVID-19-Kredit: Auflagen und Rückzahlung&quot;/&gt;&lt;Field UID=&quot;2012011110205254722393&quot; Name=&quot;PresentationDate&quot; Value=&quot;13.5.2020&quot;/&gt;&lt;/DocProp&gt;&lt;/DocProps&gt;&#10;"/>
  <p:tag name="OFFICEATWORKPRESENTATIONPROJECTID" val="walderwysscom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Bild durch Klicken auf Symbol hinzufüge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WhiBro&quot;, GetMasterPropertyValue(&quot;Organisation&quot;, &quot;PpLogoLargeRightWhiBro&quot;))]]"/>
  <p:tag name="OFFICEATWORKPICTUREIDENTIFIER" val="PpLogoLargeRightWhiBro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Bro&quot;, GetMasterPropertyValue(&quot;Organisation&quot;, &quot;PpLogoSmallLeftBluBro&quot;))]]"/>
  <p:tag name="OFFICEATWORKPICTUREIDENTIFIER" val="PpLogoSmallLeftBluBro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Titelmasterformat durch Klicken bearbeite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Bro&quot;, GetMasterPropertyValue(&quot;Organisation&quot;, &quot;PpLogoSmallLeftBluBro&quot;))]]"/>
  <p:tag name="OFFICEATWORKPICTUREIDENTIFIER" val="PpLogoSmallLeftBluBro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Bro&quot;, GetMasterPropertyValue(&quot;Organisation&quot;, &quot;PpLogoSmallLeftBluBro&quot;))]]"/>
  <p:tag name="OFFICEATWORKPICTUREIDENTIFIER" val="PpLogoSmallLeftBluBro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Textmasterformat bearbeiten&#10;Zweite Ebene&#10;Dritte Ebene&#10;Vierte Ebene&#10;Fünfte Eben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Bro&quot;, GetMasterPropertyValue(&quot;Organisation&quot;, &quot;PpLogoSmallLeftBluBro&quot;))]]"/>
  <p:tag name="OFFICEATWORKPICTUREIDENTIFIER" val="PpLogoSmallLeftBluBro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SmallLeftBluWhi&quot;, GetMasterPropertyValue(&quot;Organisation&quot;, &quot;PpLogoSmallLeftBluWhi&quot;))]]"/>
  <p:tag name="OFFICEATWORKPICTUREIDENTIFIER" val="PpLogoSmallLeftBluWhi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Title&quot;)]]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‹Nr.›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GetMasterPropertyValue(&quot;CustomField&quot;, &quot;PresentationDate&quot;)]]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BluWhi&quot;, GetMasterPropertyValue(&quot;Organisation&quot;, &quot;PpLogoLargeRightBluWhi&quot;))]]"/>
  <p:tag name="OFFICEATWORKPICTUREIDENTIFIER" val="PpLogoLargeRightBluWhi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BluBro&quot;, GetMasterPropertyValue(&quot;Organisation&quot;, &quot;PpLogoLargeRightBluBro&quot;))]]"/>
  <p:tag name="OFFICEATWORKPICTUREIDENTIFIER" val="PpLogoLargeRightBluBro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Translate(&quot;Doc.Welcome&quot;)]]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BluBro&quot;, GetMasterPropertyValue(&quot;Organisation&quot;, &quot;PpLogoLargeRightBluBro&quot;))]]"/>
  <p:tag name="OFFICEATWORKPICTUREIDENTIFIER" val="PpLogoLargeRightBluBro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BluBro&quot;, GetMasterPropertyValue(&quot;Organisation&quot;, &quot;PpLogoLargeRightBluBro&quot;))]]"/>
  <p:tag name="OFFICEATWORKPICTUREIDENTIFIER" val="PpLogoLargeRightBluBro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Translate(&quot;Doc.ThankYouSlide&quot;)]]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RightWhiBro&quot;, GetMasterPropertyValue(&quot;Organisation&quot;, &quot;PpLogoLargeRightWhiBro&quot;))]]"/>
  <p:tag name="OFFICEATWORKPICTUREIDENTIFIER" val="PpLogoLargeRightWhiBro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LIDETHEMENAME" val="Walder Wyss.thmx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Walder Wyss.thmx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SHAPETHEMENAME" val="Walder Wyss.thm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extformat bearbeiten&#10;Zweite Ebene&#10;Dritte Ebene&#10;Vierte Ebene&#10;Fünfte Eben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[[PowerPointImage(&quot;PpLogoLargeLeftBluBro&quot;, GetMasterPropertyValue(&quot;Organisation&quot;, &quot;PpLogoLargeLeftBluBro&quot;))]]"/>
  <p:tag name="OFFICEATWORKPICTUREIDENTIFIER" val="PpLogoLargeLeftBluBro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ATWORKEXPRESSIONTAG" val="Mastertitelformat bearbeiten"/>
</p:tagLst>
</file>

<file path=ppt/theme/theme1.xml><?xml version="1.0" encoding="utf-8"?>
<a:theme xmlns:a="http://schemas.openxmlformats.org/drawingml/2006/main" name="Walder Wyss">
  <a:themeElements>
    <a:clrScheme name="Walder Wyss">
      <a:dk1>
        <a:srgbClr val="002E60"/>
      </a:dk1>
      <a:lt1>
        <a:srgbClr val="FFFFFF"/>
      </a:lt1>
      <a:dk2>
        <a:srgbClr val="8D8045"/>
      </a:dk2>
      <a:lt2>
        <a:srgbClr val="BAAE72"/>
      </a:lt2>
      <a:accent1>
        <a:srgbClr val="BAAE72"/>
      </a:accent1>
      <a:accent2>
        <a:srgbClr val="5F7A8E"/>
      </a:accent2>
      <a:accent3>
        <a:srgbClr val="63402B"/>
      </a:accent3>
      <a:accent4>
        <a:srgbClr val="A8A99B"/>
      </a:accent4>
      <a:accent5>
        <a:srgbClr val="394955"/>
      </a:accent5>
      <a:accent6>
        <a:srgbClr val="996E4F"/>
      </a:accent6>
      <a:hlink>
        <a:srgbClr val="63402B"/>
      </a:hlink>
      <a:folHlink>
        <a:srgbClr val="996E4F"/>
      </a:folHlink>
    </a:clrScheme>
    <a:fontScheme name="Walder Wyss">
      <a:majorFont>
        <a:latin typeface="Ascender Serif Medium"/>
        <a:ea typeface=""/>
        <a:cs typeface=""/>
      </a:majorFont>
      <a:minorFont>
        <a:latin typeface="Calibri"/>
        <a:ea typeface=""/>
        <a:cs typeface=""/>
      </a:minorFont>
    </a:fontScheme>
    <a:fmtScheme name="Walder Wys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flat" cmpd="sng" algn="ctr">
          <a:solidFill>
            <a:srgbClr val="8D8045"/>
          </a:solidFill>
          <a:prstDash val="solid"/>
        </a:ln>
        <a:ln w="19050" cap="flat" cmpd="sng" algn="ctr">
          <a:solidFill>
            <a:srgbClr val="8D8045"/>
          </a:solidFill>
          <a:prstDash val="solid"/>
        </a:ln>
        <a:ln w="28575" cap="flat" cmpd="sng" algn="ctr">
          <a:solidFill>
            <a:srgbClr val="8D8045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dk1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DesignTheme>Walder Wyss.thmx</DesignTheme>
</file>

<file path=customXml/itemProps1.xml><?xml version="1.0" encoding="utf-8"?>
<ds:datastoreItem xmlns:ds="http://schemas.openxmlformats.org/officeDocument/2006/customXml" ds:itemID="{CD8D84F2-8A5C-457D-98E7-8702DFE46E76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Walder Wyss</Template>
  <TotalTime>0</TotalTime>
  <Words>687</Words>
  <Application>Microsoft Office PowerPoint</Application>
  <PresentationFormat>Custom</PresentationFormat>
  <Paragraphs>95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Wingdings</vt:lpstr>
      <vt:lpstr>Times New Roman</vt:lpstr>
      <vt:lpstr>Calibri</vt:lpstr>
      <vt:lpstr>Symbol</vt:lpstr>
      <vt:lpstr>Ascender Serif Medium</vt:lpstr>
      <vt:lpstr>Walder Wyss</vt:lpstr>
      <vt:lpstr>COVID-19-Kredit: Auflagen und Rückzahlung</vt:lpstr>
      <vt:lpstr>Übersicht</vt:lpstr>
      <vt:lpstr>COVID-19-Kredite</vt:lpstr>
      <vt:lpstr>Allgemeine Voraussetzungen für COVID-19-Kredite</vt:lpstr>
      <vt:lpstr>COVID-19-Kredit und COVID-19-Kredit-Plus</vt:lpstr>
      <vt:lpstr>Auflagen bei COVID-19-Krediten</vt:lpstr>
      <vt:lpstr>PowerPoint Presentation</vt:lpstr>
      <vt:lpstr>Unzulässige Verwendung</vt:lpstr>
      <vt:lpstr>Beschränkungen während der Laufzeit des Kredites</vt:lpstr>
      <vt:lpstr>Konzerninterne Verhältnisse</vt:lpstr>
      <vt:lpstr>Komplexe Finanzierungen</vt:lpstr>
      <vt:lpstr>Verhältnis zum Eigentümer des Unternehmens</vt:lpstr>
      <vt:lpstr>Haftung der Organe</vt:lpstr>
      <vt:lpstr>Rückzahlung</vt:lpstr>
      <vt:lpstr>Laufzeit und Rückzahlung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Kords Natascha</dc:creator>
  <cp:lastModifiedBy>Schenker Urs</cp:lastModifiedBy>
  <cp:revision>217</cp:revision>
  <dcterms:created xsi:type="dcterms:W3CDTF">2005-07-04T14:10:49Z</dcterms:created>
  <dcterms:modified xsi:type="dcterms:W3CDTF">2020-05-14T07:33:07Z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2031636808</vt:i4>
  </property>
  <property fmtid="{D5CDD505-2E9C-101B-9397-08002B2CF9AE}" pid="3" name="_NewReviewCycle">
    <vt:lpwstr/>
  </property>
  <property fmtid="{D5CDD505-2E9C-101B-9397-08002B2CF9AE}" pid="4" name="_EmailSubject">
    <vt:lpwstr>Präsentation</vt:lpwstr>
  </property>
  <property fmtid="{D5CDD505-2E9C-101B-9397-08002B2CF9AE}" pid="5" name="_AuthorEmail">
    <vt:lpwstr>natascha.kords@walderwyss.com</vt:lpwstr>
  </property>
  <property fmtid="{D5CDD505-2E9C-101B-9397-08002B2CF9AE}" pid="6" name="_AuthorEmailDisplayName">
    <vt:lpwstr>Kords Natascha</vt:lpwstr>
  </property>
</Properties>
</file>